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12192000"/>
  <p:notesSz cx="6858000" cy="9144000"/>
  <p:embeddedFontLst>
    <p:embeddedFont>
      <p:font typeface="Montserrat"/>
      <p:regular r:id="rId19"/>
      <p:bold r:id="rId20"/>
      <p:italic r:id="rId21"/>
      <p:boldItalic r:id="rId22"/>
    </p:embeddedFont>
    <p:embeddedFont>
      <p:font typeface="Helvetica Neue"/>
      <p:regular r:id="rId23"/>
      <p:bold r:id="rId24"/>
      <p:italic r:id="rId25"/>
      <p:boldItalic r:id="rId26"/>
    </p:embeddedFont>
    <p:embeddedFont>
      <p:font typeface="Century Gothic"/>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31" roundtripDataSignature="AMtx7mgghyggXXbR//T+Wu3PsIdjGfhDt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HelveticaNeue-bold.fntdata"/><Relationship Id="rId23" Type="http://schemas.openxmlformats.org/officeDocument/2006/relationships/font" Target="fonts/HelveticaNeu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HelveticaNeue-boldItalic.fntdata"/><Relationship Id="rId25" Type="http://schemas.openxmlformats.org/officeDocument/2006/relationships/font" Target="fonts/HelveticaNeue-italic.fntdata"/><Relationship Id="rId28" Type="http://schemas.openxmlformats.org/officeDocument/2006/relationships/font" Target="fonts/CenturyGothic-bold.fntdata"/><Relationship Id="rId27" Type="http://schemas.openxmlformats.org/officeDocument/2006/relationships/font" Target="fonts/CenturyGothic-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enturyGothic-italic.fntdata"/><Relationship Id="rId7" Type="http://schemas.openxmlformats.org/officeDocument/2006/relationships/slide" Target="slides/slide2.xml"/><Relationship Id="rId8" Type="http://schemas.openxmlformats.org/officeDocument/2006/relationships/slide" Target="slides/slide3.xml"/><Relationship Id="rId31" Type="http://customschemas.google.com/relationships/presentationmetadata" Target="metadata"/><Relationship Id="rId30" Type="http://schemas.openxmlformats.org/officeDocument/2006/relationships/font" Target="fonts/CenturyGothic-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png>
</file>

<file path=ppt/media/image10.jpg>
</file>

<file path=ppt/media/image11.jpg>
</file>

<file path=ppt/media/image13.png>
</file>

<file path=ppt/media/image16.png>
</file>

<file path=ppt/media/image17.jpg>
</file>

<file path=ppt/media/image18.gif>
</file>

<file path=ppt/media/image19.gif>
</file>

<file path=ppt/media/image2.png>
</file>

<file path=ppt/media/image20.gif>
</file>

<file path=ppt/media/image21.gif>
</file>

<file path=ppt/media/image3.png>
</file>

<file path=ppt/media/image5.png>
</file>

<file path=ppt/media/image6.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 name="Google Shape;49;p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 name="Google Shape;50;p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1664fb210b_1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g21664fb210b_1_7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7" name="Google Shape;147;g21664fb210b_1_7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15db43bee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g215db43bee3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7" name="Google Shape;157;g215db43bee3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5" name="Google Shape;165;p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15db43bee3_0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5" name="Google Shape;175;g215db43bee3_0_4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6" name="Google Shape;176;g215db43bee3_0_4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15bb440214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 name="Google Shape;60;g215bb440214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s-ES" sz="1000">
                <a:latin typeface="Helvetica Neue"/>
                <a:ea typeface="Helvetica Neue"/>
                <a:cs typeface="Helvetica Neue"/>
                <a:sym typeface="Helvetica Neue"/>
              </a:rPr>
              <a:t>When we talk about data dependencies we refers to the relationship the are present between input and output. basically, nextflow uses directed acyclic graph to represent the dependencies, considering the inputs as the source node and the output as sink nodes. Each process is represented by a node and the edges between them represent the dependency. More over, nextflow utilize lazy evaluation model to manage data dependencies. this means that processes are only executed when their input data is available and output data is required by downstream processes. In this way, the workflow is executed in the most efficient manner and process executed only when necessary.</a:t>
            </a:r>
            <a:endParaRPr sz="1000">
              <a:latin typeface="Helvetica Neue"/>
              <a:ea typeface="Helvetica Neue"/>
              <a:cs typeface="Helvetica Neue"/>
              <a:sym typeface="Helvetica Neue"/>
            </a:endParaRPr>
          </a:p>
          <a:p>
            <a:pPr indent="0" lvl="0" marL="0" rtl="0" algn="l">
              <a:lnSpc>
                <a:spcPct val="100000"/>
              </a:lnSpc>
              <a:spcBef>
                <a:spcPts val="0"/>
              </a:spcBef>
              <a:spcAft>
                <a:spcPts val="0"/>
              </a:spcAft>
              <a:buSzPts val="1400"/>
              <a:buNone/>
            </a:pPr>
            <a:r>
              <a:t/>
            </a:r>
            <a:endParaRPr/>
          </a:p>
        </p:txBody>
      </p:sp>
      <p:sp>
        <p:nvSpPr>
          <p:cNvPr id="61" name="Google Shape;61;g215bb440214_0_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1664fb210b_1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 name="Google Shape;71;g21664fb210b_1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 name="Google Shape;72;g21664fb210b_1_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15bb440214_0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2" name="Google Shape;82;g215bb440214_0_5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None/>
            </a:pPr>
            <a:r>
              <a:rPr lang="es-ES" sz="1000">
                <a:latin typeface="Helvetica Neue"/>
                <a:ea typeface="Helvetica Neue"/>
                <a:cs typeface="Helvetica Neue"/>
                <a:sym typeface="Helvetica Neue"/>
              </a:rPr>
              <a:t>Refers to the ability of tracking the state of the input and output in workflows. Nextflow use a mechanism to determine whether a process needs to be executed or whether the output can be reused. The elements are automatically tracked by the system. So, nextflow can evaluate if an input has been changed since the previous execution. If not, it reuses the previous execution without executing again the process.</a:t>
            </a:r>
            <a:endParaRPr sz="1000">
              <a:latin typeface="Helvetica Neue"/>
              <a:ea typeface="Helvetica Neue"/>
              <a:cs typeface="Helvetica Neue"/>
              <a:sym typeface="Helvetica Neue"/>
            </a:endParaRPr>
          </a:p>
          <a:p>
            <a:pPr indent="0" lvl="0" marL="0" rtl="0" algn="l">
              <a:lnSpc>
                <a:spcPct val="115000"/>
              </a:lnSpc>
              <a:spcBef>
                <a:spcPts val="0"/>
              </a:spcBef>
              <a:spcAft>
                <a:spcPts val="0"/>
              </a:spcAft>
              <a:buSzPts val="1100"/>
              <a:buNone/>
            </a:pPr>
            <a:r>
              <a:rPr lang="es-ES" sz="1000">
                <a:latin typeface="Helvetica Neue"/>
                <a:ea typeface="Helvetica Neue"/>
                <a:cs typeface="Helvetica Neue"/>
                <a:sym typeface="Helvetica Neue"/>
              </a:rPr>
              <a:t>nextflow log</a:t>
            </a:r>
            <a:endParaRPr sz="1000">
              <a:latin typeface="Helvetica Neue"/>
              <a:ea typeface="Helvetica Neue"/>
              <a:cs typeface="Helvetica Neue"/>
              <a:sym typeface="Helvetica Neue"/>
            </a:endParaRPr>
          </a:p>
          <a:p>
            <a:pPr indent="0" lvl="0" marL="0" rtl="0" algn="l">
              <a:lnSpc>
                <a:spcPct val="115000"/>
              </a:lnSpc>
              <a:spcBef>
                <a:spcPts val="0"/>
              </a:spcBef>
              <a:spcAft>
                <a:spcPts val="0"/>
              </a:spcAft>
              <a:buSzPts val="1100"/>
              <a:buNone/>
            </a:pPr>
            <a:r>
              <a:rPr lang="es-ES" sz="1000">
                <a:latin typeface="Helvetica Neue"/>
                <a:ea typeface="Helvetica Neue"/>
                <a:cs typeface="Helvetica Neue"/>
                <a:sym typeface="Helvetica Neue"/>
              </a:rPr>
              <a:t>nextflow log job</a:t>
            </a:r>
            <a:endParaRPr sz="1000">
              <a:latin typeface="Helvetica Neue"/>
              <a:ea typeface="Helvetica Neue"/>
              <a:cs typeface="Helvetica Neue"/>
              <a:sym typeface="Helvetica Neue"/>
            </a:endParaRPr>
          </a:p>
          <a:p>
            <a:pPr indent="0" lvl="0" marL="0" rtl="0" algn="l">
              <a:lnSpc>
                <a:spcPct val="115000"/>
              </a:lnSpc>
              <a:spcBef>
                <a:spcPts val="0"/>
              </a:spcBef>
              <a:spcAft>
                <a:spcPts val="0"/>
              </a:spcAft>
              <a:buSzPts val="1100"/>
              <a:buNone/>
            </a:pPr>
            <a:r>
              <a:rPr lang="es-ES" sz="1000">
                <a:latin typeface="Helvetica Neue"/>
                <a:ea typeface="Helvetica Neue"/>
                <a:cs typeface="Helvetica Neue"/>
                <a:sym typeface="Helvetica Neue"/>
              </a:rPr>
              <a:t>nextflow log job -f hash,name,exit,status</a:t>
            </a:r>
            <a:endParaRPr sz="1000">
              <a:latin typeface="Helvetica Neue"/>
              <a:ea typeface="Helvetica Neue"/>
              <a:cs typeface="Helvetica Neue"/>
              <a:sym typeface="Helvetica Neue"/>
            </a:endParaRPr>
          </a:p>
          <a:p>
            <a:pPr indent="0" lvl="0" marL="0" rtl="0" algn="l">
              <a:lnSpc>
                <a:spcPct val="115000"/>
              </a:lnSpc>
              <a:spcBef>
                <a:spcPts val="0"/>
              </a:spcBef>
              <a:spcAft>
                <a:spcPts val="0"/>
              </a:spcAft>
              <a:buSzPts val="1100"/>
              <a:buNone/>
            </a:pPr>
            <a:r>
              <a:t/>
            </a:r>
            <a:endParaRPr sz="1000">
              <a:latin typeface="Helvetica Neue"/>
              <a:ea typeface="Helvetica Neue"/>
              <a:cs typeface="Helvetica Neue"/>
              <a:sym typeface="Helvetica Neue"/>
            </a:endParaRPr>
          </a:p>
          <a:p>
            <a:pPr indent="0" lvl="0" marL="0" rtl="0" algn="l">
              <a:lnSpc>
                <a:spcPct val="115000"/>
              </a:lnSpc>
              <a:spcBef>
                <a:spcPts val="0"/>
              </a:spcBef>
              <a:spcAft>
                <a:spcPts val="0"/>
              </a:spcAft>
              <a:buClr>
                <a:schemeClr val="dk1"/>
              </a:buClr>
              <a:buSzPts val="1100"/>
              <a:buFont typeface="Arial"/>
              <a:buNone/>
            </a:pPr>
            <a:r>
              <a:t/>
            </a:r>
            <a:endParaRPr sz="1000">
              <a:latin typeface="Helvetica Neue"/>
              <a:ea typeface="Helvetica Neue"/>
              <a:cs typeface="Helvetica Neue"/>
              <a:sym typeface="Helvetica Neue"/>
            </a:endParaRPr>
          </a:p>
          <a:p>
            <a:pPr indent="0" lvl="0" marL="0" rtl="0" algn="l">
              <a:lnSpc>
                <a:spcPct val="100000"/>
              </a:lnSpc>
              <a:spcBef>
                <a:spcPts val="0"/>
              </a:spcBef>
              <a:spcAft>
                <a:spcPts val="0"/>
              </a:spcAft>
              <a:buSzPts val="1400"/>
              <a:buNone/>
            </a:pPr>
            <a:r>
              <a:t/>
            </a:r>
            <a:endParaRPr/>
          </a:p>
        </p:txBody>
      </p:sp>
      <p:sp>
        <p:nvSpPr>
          <p:cNvPr id="83" name="Google Shape;83;g215bb440214_0_5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15bb440214_0_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 name="Google Shape;93;g215bb440214_0_6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 name="Google Shape;94;g215bb440214_0_6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15d0cc493d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g215d0cc493d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 name="Google Shape;105;g215d0cc493d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15d0cc493d_0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 name="Google Shape;115;g215d0cc493d_0_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6" name="Google Shape;116;g215d0cc493d_0_5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1664fb210b_1_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 name="Google Shape;125;g21664fb210b_1_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6" name="Google Shape;126;g21664fb210b_1_4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1664fb210b_1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6" name="Google Shape;136;g21664fb210b_1_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7" name="Google Shape;137;g21664fb210b_1_5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s-E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www.sequentiabiotech.com" TargetMode="External"/><Relationship Id="rId4" Type="http://schemas.openxmlformats.org/officeDocument/2006/relationships/hyperlink" Target="mailto:info@sequentiabiotech.com" TargetMode="External"/><Relationship Id="rId5" Type="http://schemas.openxmlformats.org/officeDocument/2006/relationships/image" Target="../media/image2.png"/><Relationship Id="rId6"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ulo">
  <p:cSld name="Title Slide">
    <p:spTree>
      <p:nvGrpSpPr>
        <p:cNvPr id="13" name="Shape 13"/>
        <p:cNvGrpSpPr/>
        <p:nvPr/>
      </p:nvGrpSpPr>
      <p:grpSpPr>
        <a:xfrm>
          <a:off x="0" y="0"/>
          <a:ext cx="0" cy="0"/>
          <a:chOff x="0" y="0"/>
          <a:chExt cx="0" cy="0"/>
        </a:xfrm>
      </p:grpSpPr>
      <p:sp>
        <p:nvSpPr>
          <p:cNvPr id="14" name="Google Shape;14;p6"/>
          <p:cNvSpPr txBox="1"/>
          <p:nvPr>
            <p:ph type="ctrTitle"/>
          </p:nvPr>
        </p:nvSpPr>
        <p:spPr>
          <a:xfrm>
            <a:off x="1524000" y="804713"/>
            <a:ext cx="9144000" cy="2387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rgbClr val="198466"/>
              </a:buClr>
              <a:buSzPts val="6000"/>
              <a:buFont typeface="Century Gothic"/>
              <a:buNone/>
              <a:defRPr sz="6000">
                <a:solidFill>
                  <a:srgbClr val="19846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6"/>
          <p:cNvSpPr txBox="1"/>
          <p:nvPr>
            <p:ph idx="1" type="subTitle"/>
          </p:nvPr>
        </p:nvSpPr>
        <p:spPr>
          <a:xfrm>
            <a:off x="1524000" y="3405392"/>
            <a:ext cx="9144000" cy="573000"/>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pic>
        <p:nvPicPr>
          <p:cNvPr id="16" name="Google Shape;16;p6"/>
          <p:cNvPicPr preferRelativeResize="0"/>
          <p:nvPr/>
        </p:nvPicPr>
        <p:blipFill rotWithShape="1">
          <a:blip r:embed="rId2">
            <a:alphaModFix/>
          </a:blip>
          <a:srcRect b="0" l="0" r="0" t="0"/>
          <a:stretch/>
        </p:blipFill>
        <p:spPr>
          <a:xfrm>
            <a:off x="4604375" y="3473275"/>
            <a:ext cx="3003725" cy="3003725"/>
          </a:xfrm>
          <a:prstGeom prst="rect">
            <a:avLst/>
          </a:prstGeom>
          <a:noFill/>
          <a:ln>
            <a:noFill/>
          </a:ln>
        </p:spPr>
      </p:pic>
      <p:sp>
        <p:nvSpPr>
          <p:cNvPr id="17" name="Google Shape;17;p6"/>
          <p:cNvSpPr/>
          <p:nvPr/>
        </p:nvSpPr>
        <p:spPr>
          <a:xfrm>
            <a:off x="3123750" y="4325625"/>
            <a:ext cx="1981500" cy="303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6"/>
          <p:cNvSpPr/>
          <p:nvPr/>
        </p:nvSpPr>
        <p:spPr>
          <a:xfrm>
            <a:off x="5105250" y="4325625"/>
            <a:ext cx="1981500" cy="303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6"/>
          <p:cNvSpPr/>
          <p:nvPr/>
        </p:nvSpPr>
        <p:spPr>
          <a:xfrm>
            <a:off x="7086750" y="4325625"/>
            <a:ext cx="1981500" cy="30300"/>
          </a:xfrm>
          <a:prstGeom prst="rect">
            <a:avLst/>
          </a:prstGeom>
          <a:solidFill>
            <a:srgbClr val="198466"/>
          </a:solidFill>
          <a:ln cap="flat" cmpd="sng" w="9525">
            <a:solidFill>
              <a:srgbClr val="1984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ulo y contenido" type="obj">
  <p:cSld name="OBJECT">
    <p:spTree>
      <p:nvGrpSpPr>
        <p:cNvPr id="20" name="Shape 20"/>
        <p:cNvGrpSpPr/>
        <p:nvPr/>
      </p:nvGrpSpPr>
      <p:grpSpPr>
        <a:xfrm>
          <a:off x="0" y="0"/>
          <a:ext cx="0" cy="0"/>
          <a:chOff x="0" y="0"/>
          <a:chExt cx="0" cy="0"/>
        </a:xfrm>
      </p:grpSpPr>
      <p:sp>
        <p:nvSpPr>
          <p:cNvPr id="21" name="Google Shape;21;p7"/>
          <p:cNvSpPr txBox="1"/>
          <p:nvPr>
            <p:ph type="title"/>
          </p:nvPr>
        </p:nvSpPr>
        <p:spPr>
          <a:xfrm>
            <a:off x="431225" y="-26625"/>
            <a:ext cx="9166800" cy="1527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7"/>
          <p:cNvSpPr txBox="1"/>
          <p:nvPr>
            <p:ph idx="1" type="body"/>
          </p:nvPr>
        </p:nvSpPr>
        <p:spPr>
          <a:xfrm>
            <a:off x="505425"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 name="Google Shape;23;p7"/>
          <p:cNvSpPr txBox="1"/>
          <p:nvPr>
            <p:ph idx="12" type="sldNum"/>
          </p:nvPr>
        </p:nvSpPr>
        <p:spPr>
          <a:xfrm>
            <a:off x="9188116" y="6292014"/>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s-ES"/>
              <a:t>‹#›</a:t>
            </a:fld>
            <a:endParaRPr/>
          </a:p>
        </p:txBody>
      </p:sp>
      <p:sp>
        <p:nvSpPr>
          <p:cNvPr id="24" name="Google Shape;24;p7"/>
          <p:cNvSpPr/>
          <p:nvPr/>
        </p:nvSpPr>
        <p:spPr>
          <a:xfrm flipH="1" rot="10800000">
            <a:off x="431225" y="1452075"/>
            <a:ext cx="3607800" cy="492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7"/>
          <p:cNvSpPr/>
          <p:nvPr/>
        </p:nvSpPr>
        <p:spPr>
          <a:xfrm flipH="1" rot="10800000">
            <a:off x="4038829" y="1452075"/>
            <a:ext cx="3607800" cy="492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7"/>
          <p:cNvSpPr/>
          <p:nvPr/>
        </p:nvSpPr>
        <p:spPr>
          <a:xfrm flipH="1" rot="10800000">
            <a:off x="7646433" y="1452075"/>
            <a:ext cx="3607800" cy="49200"/>
          </a:xfrm>
          <a:prstGeom prst="rect">
            <a:avLst/>
          </a:prstGeom>
          <a:solidFill>
            <a:srgbClr val="198466"/>
          </a:solidFill>
          <a:ln cap="flat" cmpd="sng" w="9525">
            <a:solidFill>
              <a:srgbClr val="1984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 name="Google Shape;27;p7"/>
          <p:cNvPicPr preferRelativeResize="0"/>
          <p:nvPr/>
        </p:nvPicPr>
        <p:blipFill rotWithShape="1">
          <a:blip r:embed="rId2">
            <a:alphaModFix/>
          </a:blip>
          <a:srcRect b="0" l="0" r="0" t="0"/>
          <a:stretch/>
        </p:blipFill>
        <p:spPr>
          <a:xfrm>
            <a:off x="9871275" y="-292700"/>
            <a:ext cx="2060050" cy="2060050"/>
          </a:xfrm>
          <a:prstGeom prst="rect">
            <a:avLst/>
          </a:prstGeom>
          <a:noFill/>
          <a:ln>
            <a:noFill/>
          </a:ln>
        </p:spPr>
      </p:pic>
      <p:sp>
        <p:nvSpPr>
          <p:cNvPr id="28" name="Google Shape;28;p7"/>
          <p:cNvSpPr/>
          <p:nvPr/>
        </p:nvSpPr>
        <p:spPr>
          <a:xfrm flipH="1" rot="10800000">
            <a:off x="0" y="6577325"/>
            <a:ext cx="4064100" cy="156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7"/>
          <p:cNvSpPr/>
          <p:nvPr/>
        </p:nvSpPr>
        <p:spPr>
          <a:xfrm flipH="1" rot="10800000">
            <a:off x="4063926" y="6577325"/>
            <a:ext cx="4064100" cy="156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7"/>
          <p:cNvSpPr/>
          <p:nvPr/>
        </p:nvSpPr>
        <p:spPr>
          <a:xfrm flipH="1" rot="10800000">
            <a:off x="8127853" y="6577325"/>
            <a:ext cx="4064100" cy="156000"/>
          </a:xfrm>
          <a:prstGeom prst="rect">
            <a:avLst/>
          </a:prstGeom>
          <a:solidFill>
            <a:srgbClr val="198466"/>
          </a:solidFill>
          <a:ln cap="flat" cmpd="sng" w="9525">
            <a:solidFill>
              <a:srgbClr val="1984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itulo" type="titleOnly">
  <p:cSld name="TITLE_ONLY">
    <p:spTree>
      <p:nvGrpSpPr>
        <p:cNvPr id="31" name="Shape 31"/>
        <p:cNvGrpSpPr/>
        <p:nvPr/>
      </p:nvGrpSpPr>
      <p:grpSpPr>
        <a:xfrm>
          <a:off x="0" y="0"/>
          <a:ext cx="0" cy="0"/>
          <a:chOff x="0" y="0"/>
          <a:chExt cx="0" cy="0"/>
        </a:xfrm>
      </p:grpSpPr>
      <p:sp>
        <p:nvSpPr>
          <p:cNvPr id="32" name="Google Shape;32;p8"/>
          <p:cNvSpPr txBox="1"/>
          <p:nvPr>
            <p:ph type="title"/>
          </p:nvPr>
        </p:nvSpPr>
        <p:spPr>
          <a:xfrm>
            <a:off x="1512600" y="2227225"/>
            <a:ext cx="9166800" cy="1527900"/>
          </a:xfrm>
          <a:prstGeom prst="rect">
            <a:avLst/>
          </a:prstGeom>
          <a:noFill/>
          <a:ln>
            <a:noFill/>
          </a:ln>
        </p:spPr>
        <p:txBody>
          <a:bodyPr anchorCtr="0" anchor="ctr" bIns="45700" lIns="91425" spcFirstLastPara="1" rIns="91425" wrap="square" tIns="45700">
            <a:normAutofit/>
          </a:bodyPr>
          <a:lstStyle>
            <a:lvl1pPr lvl="0" algn="ctr">
              <a:lnSpc>
                <a:spcPct val="90000"/>
              </a:lnSpc>
              <a:spcBef>
                <a:spcPts val="0"/>
              </a:spcBef>
              <a:spcAft>
                <a:spcPts val="0"/>
              </a:spcAft>
              <a:buClr>
                <a:srgbClr val="198466"/>
              </a:buClr>
              <a:buSzPts val="3900"/>
              <a:buNone/>
              <a:defRPr b="0" sz="6500">
                <a:solidFill>
                  <a:srgbClr val="19846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8"/>
          <p:cNvSpPr txBox="1"/>
          <p:nvPr>
            <p:ph idx="12" type="sldNum"/>
          </p:nvPr>
        </p:nvSpPr>
        <p:spPr>
          <a:xfrm>
            <a:off x="9224211" y="6320255"/>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s-ES"/>
              <a:t>‹#›</a:t>
            </a:fld>
            <a:endParaRPr/>
          </a:p>
        </p:txBody>
      </p:sp>
      <p:pic>
        <p:nvPicPr>
          <p:cNvPr id="34" name="Google Shape;34;p8"/>
          <p:cNvPicPr preferRelativeResize="0"/>
          <p:nvPr/>
        </p:nvPicPr>
        <p:blipFill rotWithShape="1">
          <a:blip r:embed="rId2">
            <a:alphaModFix/>
          </a:blip>
          <a:srcRect b="0" l="0" r="0" t="0"/>
          <a:stretch/>
        </p:blipFill>
        <p:spPr>
          <a:xfrm>
            <a:off x="9871275" y="-292700"/>
            <a:ext cx="2060050" cy="2060050"/>
          </a:xfrm>
          <a:prstGeom prst="rect">
            <a:avLst/>
          </a:prstGeom>
          <a:noFill/>
          <a:ln>
            <a:noFill/>
          </a:ln>
        </p:spPr>
      </p:pic>
      <p:sp>
        <p:nvSpPr>
          <p:cNvPr id="35" name="Google Shape;35;p8"/>
          <p:cNvSpPr/>
          <p:nvPr/>
        </p:nvSpPr>
        <p:spPr>
          <a:xfrm flipH="1" rot="10800000">
            <a:off x="0" y="6577325"/>
            <a:ext cx="4064100" cy="156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8"/>
          <p:cNvSpPr/>
          <p:nvPr/>
        </p:nvSpPr>
        <p:spPr>
          <a:xfrm flipH="1" rot="10800000">
            <a:off x="4063926" y="6577325"/>
            <a:ext cx="4064100" cy="156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8"/>
          <p:cNvSpPr/>
          <p:nvPr/>
        </p:nvSpPr>
        <p:spPr>
          <a:xfrm flipH="1" rot="10800000">
            <a:off x="8127853" y="6577325"/>
            <a:ext cx="4064100" cy="156000"/>
          </a:xfrm>
          <a:prstGeom prst="rect">
            <a:avLst/>
          </a:prstGeom>
          <a:solidFill>
            <a:srgbClr val="198466"/>
          </a:solidFill>
          <a:ln cap="flat" cmpd="sng" w="9525">
            <a:solidFill>
              <a:srgbClr val="1984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
  <p:cSld name="CUSTOM">
    <p:spTree>
      <p:nvGrpSpPr>
        <p:cNvPr id="38" name="Shape 38"/>
        <p:cNvGrpSpPr/>
        <p:nvPr/>
      </p:nvGrpSpPr>
      <p:grpSpPr>
        <a:xfrm>
          <a:off x="0" y="0"/>
          <a:ext cx="0" cy="0"/>
          <a:chOff x="0" y="0"/>
          <a:chExt cx="0" cy="0"/>
        </a:xfrm>
      </p:grpSpPr>
      <p:sp>
        <p:nvSpPr>
          <p:cNvPr id="39" name="Google Shape;39;p9"/>
          <p:cNvSpPr txBox="1"/>
          <p:nvPr>
            <p:ph type="title"/>
          </p:nvPr>
        </p:nvSpPr>
        <p:spPr>
          <a:xfrm>
            <a:off x="1678975" y="1530550"/>
            <a:ext cx="9166800" cy="1527900"/>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0"/>
              </a:spcBef>
              <a:spcAft>
                <a:spcPts val="0"/>
              </a:spcAft>
              <a:buSzPts val="4400"/>
              <a:buNone/>
              <a:defRPr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id="40" name="Google Shape;40;p9"/>
          <p:cNvPicPr preferRelativeResize="0"/>
          <p:nvPr/>
        </p:nvPicPr>
        <p:blipFill rotWithShape="1">
          <a:blip r:embed="rId2">
            <a:alphaModFix/>
          </a:blip>
          <a:srcRect b="0" l="0" r="0" t="0"/>
          <a:stretch/>
        </p:blipFill>
        <p:spPr>
          <a:xfrm>
            <a:off x="5138550" y="3058450"/>
            <a:ext cx="2060050" cy="2060050"/>
          </a:xfrm>
          <a:prstGeom prst="rect">
            <a:avLst/>
          </a:prstGeom>
          <a:noFill/>
          <a:ln>
            <a:noFill/>
          </a:ln>
        </p:spPr>
      </p:pic>
      <p:sp>
        <p:nvSpPr>
          <p:cNvPr id="41" name="Google Shape;41;p9"/>
          <p:cNvSpPr/>
          <p:nvPr/>
        </p:nvSpPr>
        <p:spPr>
          <a:xfrm flipH="1" rot="10800000">
            <a:off x="1278275" y="3351000"/>
            <a:ext cx="3211800" cy="1560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9"/>
          <p:cNvSpPr/>
          <p:nvPr/>
        </p:nvSpPr>
        <p:spPr>
          <a:xfrm flipH="1" rot="10800000">
            <a:off x="4490104" y="3351000"/>
            <a:ext cx="3211800" cy="156000"/>
          </a:xfrm>
          <a:prstGeom prst="rect">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9"/>
          <p:cNvSpPr/>
          <p:nvPr/>
        </p:nvSpPr>
        <p:spPr>
          <a:xfrm flipH="1" rot="10800000">
            <a:off x="7701933" y="3351000"/>
            <a:ext cx="3211800" cy="156000"/>
          </a:xfrm>
          <a:prstGeom prst="rect">
            <a:avLst/>
          </a:prstGeom>
          <a:solidFill>
            <a:srgbClr val="198466"/>
          </a:solidFill>
          <a:ln cap="flat" cmpd="sng" w="9525">
            <a:solidFill>
              <a:srgbClr val="1984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9"/>
          <p:cNvSpPr txBox="1"/>
          <p:nvPr/>
        </p:nvSpPr>
        <p:spPr>
          <a:xfrm>
            <a:off x="3771925" y="4382400"/>
            <a:ext cx="4980900" cy="1477500"/>
          </a:xfrm>
          <a:prstGeom prst="rect">
            <a:avLst/>
          </a:prstGeom>
          <a:noFill/>
          <a:ln>
            <a:noFill/>
          </a:ln>
        </p:spPr>
        <p:txBody>
          <a:bodyPr anchorCtr="0" anchor="t" bIns="91425" lIns="91425" spcFirstLastPara="1" rIns="91425" wrap="square" tIns="91425">
            <a:spAutoFit/>
          </a:bodyPr>
          <a:lstStyle/>
          <a:p>
            <a:pPr indent="0" lvl="0" marL="0" marR="0" rtl="0" algn="ctr">
              <a:lnSpc>
                <a:spcPct val="200000"/>
              </a:lnSpc>
              <a:spcBef>
                <a:spcPts val="0"/>
              </a:spcBef>
              <a:spcAft>
                <a:spcPts val="0"/>
              </a:spcAft>
              <a:buClr>
                <a:srgbClr val="000000"/>
              </a:buClr>
              <a:buSzPts val="1200"/>
              <a:buFont typeface="Arial"/>
              <a:buNone/>
            </a:pPr>
            <a:r>
              <a:rPr b="0" i="0" lang="es-ES" sz="1200" u="sng" cap="none" strike="noStrike">
                <a:solidFill>
                  <a:schemeClr val="hlink"/>
                </a:solidFill>
                <a:latin typeface="Montserrat"/>
                <a:ea typeface="Montserrat"/>
                <a:cs typeface="Montserrat"/>
                <a:sym typeface="Montserrat"/>
                <a:hlinkClick r:id="rId3"/>
              </a:rPr>
              <a:t>www.sequentiabiotech.com</a:t>
            </a:r>
            <a:r>
              <a:rPr b="0" i="0" lang="es-ES" sz="1200" u="none" cap="none" strike="noStrike">
                <a:solidFill>
                  <a:srgbClr val="000000"/>
                </a:solidFill>
                <a:latin typeface="Montserrat"/>
                <a:ea typeface="Montserrat"/>
                <a:cs typeface="Montserrat"/>
                <a:sym typeface="Montserrat"/>
              </a:rPr>
              <a:t> </a:t>
            </a:r>
            <a:endParaRPr b="0" i="0" sz="1200" u="none" cap="none" strike="noStrike">
              <a:solidFill>
                <a:srgbClr val="000000"/>
              </a:solidFill>
              <a:latin typeface="Montserrat"/>
              <a:ea typeface="Montserrat"/>
              <a:cs typeface="Montserrat"/>
              <a:sym typeface="Montserrat"/>
            </a:endParaRPr>
          </a:p>
          <a:p>
            <a:pPr indent="0" lvl="0" marL="0" marR="0" rtl="0" algn="ctr">
              <a:lnSpc>
                <a:spcPct val="200000"/>
              </a:lnSpc>
              <a:spcBef>
                <a:spcPts val="0"/>
              </a:spcBef>
              <a:spcAft>
                <a:spcPts val="0"/>
              </a:spcAft>
              <a:buClr>
                <a:srgbClr val="000000"/>
              </a:buClr>
              <a:buSzPts val="1200"/>
              <a:buFont typeface="Arial"/>
              <a:buNone/>
            </a:pPr>
            <a:r>
              <a:rPr b="0" i="0" lang="es-ES" sz="1200" u="none" cap="none" strike="noStrike">
                <a:solidFill>
                  <a:srgbClr val="000000"/>
                </a:solidFill>
                <a:uFill>
                  <a:noFill/>
                </a:uFill>
                <a:latin typeface="Montserrat"/>
                <a:ea typeface="Montserrat"/>
                <a:cs typeface="Montserrat"/>
                <a:sym typeface="Montserrat"/>
                <a:hlinkClick r:id="rId4">
                  <a:extLst>
                    <a:ext uri="{A12FA001-AC4F-418D-AE19-62706E023703}">
                      <ahyp:hlinkClr val="tx"/>
                    </a:ext>
                  </a:extLst>
                </a:hlinkClick>
              </a:rPr>
              <a:t>info@sequentiabiotech.co</a:t>
            </a:r>
            <a:r>
              <a:rPr b="0" i="0" lang="es-ES" sz="1200" u="none" cap="none" strike="noStrike">
                <a:solidFill>
                  <a:srgbClr val="000000"/>
                </a:solidFill>
                <a:latin typeface="Montserrat"/>
                <a:ea typeface="Montserrat"/>
                <a:cs typeface="Montserrat"/>
                <a:sym typeface="Montserrat"/>
              </a:rPr>
              <a:t>m</a:t>
            </a:r>
            <a:endParaRPr b="0" i="0" sz="1200" u="none" cap="none" strike="noStrike">
              <a:solidFill>
                <a:srgbClr val="000000"/>
              </a:solidFill>
              <a:latin typeface="Montserrat"/>
              <a:ea typeface="Montserrat"/>
              <a:cs typeface="Montserrat"/>
              <a:sym typeface="Montserrat"/>
            </a:endParaRPr>
          </a:p>
          <a:p>
            <a:pPr indent="0" lvl="0" marL="0" marR="0" rtl="0" algn="ctr">
              <a:lnSpc>
                <a:spcPct val="200000"/>
              </a:lnSpc>
              <a:spcBef>
                <a:spcPts val="0"/>
              </a:spcBef>
              <a:spcAft>
                <a:spcPts val="0"/>
              </a:spcAft>
              <a:buClr>
                <a:srgbClr val="000000"/>
              </a:buClr>
              <a:buSzPts val="1200"/>
              <a:buFont typeface="Arial"/>
              <a:buNone/>
            </a:pPr>
            <a:r>
              <a:rPr b="0" i="0" lang="es-ES" sz="1200" u="none" cap="none" strike="noStrike">
                <a:solidFill>
                  <a:srgbClr val="000000"/>
                </a:solidFill>
                <a:latin typeface="Montserrat"/>
                <a:ea typeface="Montserrat"/>
                <a:cs typeface="Montserrat"/>
                <a:sym typeface="Montserrat"/>
              </a:rPr>
              <a:t>/SequentiaBiotech</a:t>
            </a:r>
            <a:endParaRPr b="0" i="0" sz="1200" u="none" cap="none" strike="noStrike">
              <a:solidFill>
                <a:srgbClr val="000000"/>
              </a:solidFill>
              <a:latin typeface="Montserrat"/>
              <a:ea typeface="Montserrat"/>
              <a:cs typeface="Montserrat"/>
              <a:sym typeface="Montserrat"/>
            </a:endParaRPr>
          </a:p>
          <a:p>
            <a:pPr indent="0" lvl="0" marL="0" marR="0" rtl="0" algn="ctr">
              <a:lnSpc>
                <a:spcPct val="200000"/>
              </a:lnSpc>
              <a:spcBef>
                <a:spcPts val="0"/>
              </a:spcBef>
              <a:spcAft>
                <a:spcPts val="0"/>
              </a:spcAft>
              <a:buClr>
                <a:srgbClr val="000000"/>
              </a:buClr>
              <a:buSzPts val="1200"/>
              <a:buFont typeface="Arial"/>
              <a:buNone/>
            </a:pPr>
            <a:r>
              <a:rPr b="0" i="0" lang="es-ES" sz="1200" u="none" cap="none" strike="noStrike">
                <a:solidFill>
                  <a:srgbClr val="000000"/>
                </a:solidFill>
                <a:latin typeface="Montserrat"/>
                <a:ea typeface="Montserrat"/>
                <a:cs typeface="Montserrat"/>
                <a:sym typeface="Montserrat"/>
              </a:rPr>
              <a:t>/SequentiaBio</a:t>
            </a:r>
            <a:endParaRPr b="0" i="0" sz="1200" u="none" cap="none" strike="noStrike">
              <a:solidFill>
                <a:srgbClr val="000000"/>
              </a:solidFill>
              <a:latin typeface="Montserrat"/>
              <a:ea typeface="Montserrat"/>
              <a:cs typeface="Montserrat"/>
              <a:sym typeface="Montserrat"/>
            </a:endParaRPr>
          </a:p>
        </p:txBody>
      </p:sp>
      <p:pic>
        <p:nvPicPr>
          <p:cNvPr id="45" name="Google Shape;45;p9"/>
          <p:cNvPicPr preferRelativeResize="0"/>
          <p:nvPr/>
        </p:nvPicPr>
        <p:blipFill rotWithShape="1">
          <a:blip r:embed="rId5">
            <a:alphaModFix/>
          </a:blip>
          <a:srcRect b="0" l="0" r="0" t="0"/>
          <a:stretch/>
        </p:blipFill>
        <p:spPr>
          <a:xfrm>
            <a:off x="5448237" y="5545300"/>
            <a:ext cx="235900" cy="235900"/>
          </a:xfrm>
          <a:prstGeom prst="rect">
            <a:avLst/>
          </a:prstGeom>
          <a:noFill/>
          <a:ln>
            <a:noFill/>
          </a:ln>
        </p:spPr>
      </p:pic>
      <p:pic>
        <p:nvPicPr>
          <p:cNvPr id="46" name="Google Shape;46;p9"/>
          <p:cNvPicPr preferRelativeResize="0"/>
          <p:nvPr/>
        </p:nvPicPr>
        <p:blipFill rotWithShape="1">
          <a:blip r:embed="rId6">
            <a:alphaModFix/>
          </a:blip>
          <a:srcRect b="0" l="0" r="0" t="0"/>
          <a:stretch/>
        </p:blipFill>
        <p:spPr>
          <a:xfrm>
            <a:off x="5272372" y="5183555"/>
            <a:ext cx="235901" cy="23592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5"/>
          <p:cNvSpPr txBox="1"/>
          <p:nvPr>
            <p:ph type="title"/>
          </p:nvPr>
        </p:nvSpPr>
        <p:spPr>
          <a:xfrm>
            <a:off x="301975" y="-26625"/>
            <a:ext cx="9166800" cy="15279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Montserrat"/>
              <a:buNone/>
              <a:defRPr b="1" i="0" sz="4400" u="none" cap="none" strike="noStrike">
                <a:solidFill>
                  <a:schemeClr val="dk1"/>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Montserrat"/>
              <a:buChar char="•"/>
              <a:defRPr b="0" i="0" sz="2800" u="none" cap="none" strike="noStrike">
                <a:solidFill>
                  <a:schemeClr val="dk1"/>
                </a:solidFill>
                <a:latin typeface="Montserrat"/>
                <a:ea typeface="Montserrat"/>
                <a:cs typeface="Montserrat"/>
                <a:sym typeface="Montserrat"/>
              </a:defRPr>
            </a:lvl1pPr>
            <a:lvl2pPr indent="-381000" lvl="1" marL="914400" marR="0" rtl="0" algn="l">
              <a:lnSpc>
                <a:spcPct val="90000"/>
              </a:lnSpc>
              <a:spcBef>
                <a:spcPts val="500"/>
              </a:spcBef>
              <a:spcAft>
                <a:spcPts val="0"/>
              </a:spcAft>
              <a:buClr>
                <a:schemeClr val="dk1"/>
              </a:buClr>
              <a:buSzPts val="2400"/>
              <a:buFont typeface="Montserrat"/>
              <a:buChar char="•"/>
              <a:defRPr b="0" i="0" sz="2400" u="none" cap="none" strike="noStrike">
                <a:solidFill>
                  <a:schemeClr val="dk1"/>
                </a:solidFill>
                <a:latin typeface="Montserrat"/>
                <a:ea typeface="Montserrat"/>
                <a:cs typeface="Montserrat"/>
                <a:sym typeface="Montserrat"/>
              </a:defRPr>
            </a:lvl2pPr>
            <a:lvl3pPr indent="-355600" lvl="2" marL="1371600" marR="0" rtl="0" algn="l">
              <a:lnSpc>
                <a:spcPct val="90000"/>
              </a:lnSpc>
              <a:spcBef>
                <a:spcPts val="500"/>
              </a:spcBef>
              <a:spcAft>
                <a:spcPts val="0"/>
              </a:spcAft>
              <a:buClr>
                <a:schemeClr val="dk1"/>
              </a:buClr>
              <a:buSzPts val="2000"/>
              <a:buFont typeface="Montserrat"/>
              <a:buChar char="•"/>
              <a:defRPr b="0" i="0" sz="2000" u="none" cap="none" strike="noStrike">
                <a:solidFill>
                  <a:schemeClr val="dk1"/>
                </a:solidFill>
                <a:latin typeface="Montserrat"/>
                <a:ea typeface="Montserrat"/>
                <a:cs typeface="Montserrat"/>
                <a:sym typeface="Montserrat"/>
              </a:defRPr>
            </a:lvl3pPr>
            <a:lvl4pPr indent="-342900" lvl="3" marL="1828800" marR="0" rtl="0" algn="l">
              <a:lnSpc>
                <a:spcPct val="90000"/>
              </a:lnSpc>
              <a:spcBef>
                <a:spcPts val="500"/>
              </a:spcBef>
              <a:spcAft>
                <a:spcPts val="0"/>
              </a:spcAft>
              <a:buClr>
                <a:schemeClr val="dk1"/>
              </a:buClr>
              <a:buSzPts val="1800"/>
              <a:buFont typeface="Montserrat"/>
              <a:buChar char="•"/>
              <a:defRPr b="0" i="0" sz="1800" u="none" cap="none" strike="noStrike">
                <a:solidFill>
                  <a:schemeClr val="dk1"/>
                </a:solidFill>
                <a:latin typeface="Montserrat"/>
                <a:ea typeface="Montserrat"/>
                <a:cs typeface="Montserrat"/>
                <a:sym typeface="Montserrat"/>
              </a:defRPr>
            </a:lvl4pPr>
            <a:lvl5pPr indent="-342900" lvl="4" marL="2286000" marR="0" rtl="0" algn="l">
              <a:lnSpc>
                <a:spcPct val="90000"/>
              </a:lnSpc>
              <a:spcBef>
                <a:spcPts val="500"/>
              </a:spcBef>
              <a:spcAft>
                <a:spcPts val="0"/>
              </a:spcAft>
              <a:buClr>
                <a:schemeClr val="dk1"/>
              </a:buClr>
              <a:buSzPts val="1800"/>
              <a:buFont typeface="Montserrat"/>
              <a:buChar char="•"/>
              <a:defRPr b="0" i="0" sz="1800" u="none" cap="none" strike="noStrike">
                <a:solidFill>
                  <a:schemeClr val="dk1"/>
                </a:solidFill>
                <a:latin typeface="Montserrat"/>
                <a:ea typeface="Montserrat"/>
                <a:cs typeface="Montserrat"/>
                <a:sym typeface="Montserrat"/>
              </a:defRPr>
            </a:lvl5pPr>
            <a:lvl6pPr indent="-342900" lvl="5" marL="2743200" marR="0" rtl="0" algn="l">
              <a:lnSpc>
                <a:spcPct val="90000"/>
              </a:lnSpc>
              <a:spcBef>
                <a:spcPts val="500"/>
              </a:spcBef>
              <a:spcAft>
                <a:spcPts val="0"/>
              </a:spcAft>
              <a:buClr>
                <a:schemeClr val="dk1"/>
              </a:buClr>
              <a:buSzPts val="1800"/>
              <a:buFont typeface="Montserrat"/>
              <a:buChar char="•"/>
              <a:defRPr b="0" i="0" sz="1800" u="none" cap="none" strike="noStrike">
                <a:solidFill>
                  <a:schemeClr val="dk1"/>
                </a:solidFill>
                <a:latin typeface="Montserrat"/>
                <a:ea typeface="Montserrat"/>
                <a:cs typeface="Montserrat"/>
                <a:sym typeface="Montserrat"/>
              </a:defRPr>
            </a:lvl6pPr>
            <a:lvl7pPr indent="-342900" lvl="6" marL="3200400" marR="0" rtl="0" algn="l">
              <a:lnSpc>
                <a:spcPct val="90000"/>
              </a:lnSpc>
              <a:spcBef>
                <a:spcPts val="500"/>
              </a:spcBef>
              <a:spcAft>
                <a:spcPts val="0"/>
              </a:spcAft>
              <a:buClr>
                <a:schemeClr val="dk1"/>
              </a:buClr>
              <a:buSzPts val="1800"/>
              <a:buFont typeface="Montserrat"/>
              <a:buChar char="•"/>
              <a:defRPr b="0" i="0" sz="1800" u="none" cap="none" strike="noStrike">
                <a:solidFill>
                  <a:schemeClr val="dk1"/>
                </a:solidFill>
                <a:latin typeface="Montserrat"/>
                <a:ea typeface="Montserrat"/>
                <a:cs typeface="Montserrat"/>
                <a:sym typeface="Montserrat"/>
              </a:defRPr>
            </a:lvl7pPr>
            <a:lvl8pPr indent="-342900" lvl="7" marL="3657600" marR="0" rtl="0" algn="l">
              <a:lnSpc>
                <a:spcPct val="90000"/>
              </a:lnSpc>
              <a:spcBef>
                <a:spcPts val="500"/>
              </a:spcBef>
              <a:spcAft>
                <a:spcPts val="0"/>
              </a:spcAft>
              <a:buClr>
                <a:schemeClr val="dk1"/>
              </a:buClr>
              <a:buSzPts val="1800"/>
              <a:buFont typeface="Montserrat"/>
              <a:buChar char="•"/>
              <a:defRPr b="0" i="0" sz="1800" u="none" cap="none" strike="noStrike">
                <a:solidFill>
                  <a:schemeClr val="dk1"/>
                </a:solidFill>
                <a:latin typeface="Montserrat"/>
                <a:ea typeface="Montserrat"/>
                <a:cs typeface="Montserrat"/>
                <a:sym typeface="Montserrat"/>
              </a:defRPr>
            </a:lvl8pPr>
            <a:lvl9pPr indent="-342900" lvl="8" marL="4114800" marR="0" rtl="0" algn="l">
              <a:lnSpc>
                <a:spcPct val="90000"/>
              </a:lnSpc>
              <a:spcBef>
                <a:spcPts val="500"/>
              </a:spcBef>
              <a:spcAft>
                <a:spcPts val="0"/>
              </a:spcAft>
              <a:buClr>
                <a:schemeClr val="dk1"/>
              </a:buClr>
              <a:buSzPts val="1800"/>
              <a:buFont typeface="Montserrat"/>
              <a:buChar char="•"/>
              <a:defRPr b="0" i="0" sz="1800" u="none" cap="none" strike="noStrike">
                <a:solidFill>
                  <a:schemeClr val="dk1"/>
                </a:solidFill>
                <a:latin typeface="Montserrat"/>
                <a:ea typeface="Montserrat"/>
                <a:cs typeface="Montserrat"/>
                <a:sym typeface="Montserrat"/>
              </a:defRPr>
            </a:lvl9pPr>
          </a:lstStyle>
          <a:p/>
        </p:txBody>
      </p:sp>
      <p:sp>
        <p:nvSpPr>
          <p:cNvPr id="12" name="Google Shape;12;p5"/>
          <p:cNvSpPr txBox="1"/>
          <p:nvPr>
            <p:ph idx="12" type="sldNum"/>
          </p:nvPr>
        </p:nvSpPr>
        <p:spPr>
          <a:xfrm>
            <a:off x="9296449" y="6087532"/>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A8A8A"/>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21.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20.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1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9.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17.jpg"/><Relationship Id="rId6" Type="http://schemas.openxmlformats.org/officeDocument/2006/relationships/image" Target="../media/image18.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1"/>
          <p:cNvSpPr txBox="1"/>
          <p:nvPr>
            <p:ph type="ctrTitle"/>
          </p:nvPr>
        </p:nvSpPr>
        <p:spPr>
          <a:xfrm>
            <a:off x="1524000" y="804713"/>
            <a:ext cx="9144000" cy="2387700"/>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SzPct val="100000"/>
              <a:buNone/>
            </a:pPr>
            <a:r>
              <a:rPr lang="es-ES"/>
              <a:t>Handling data dependencies and inputs/outputs</a:t>
            </a:r>
            <a:endParaRPr/>
          </a:p>
        </p:txBody>
      </p:sp>
      <p:sp>
        <p:nvSpPr>
          <p:cNvPr id="53" name="Google Shape;53;p1"/>
          <p:cNvSpPr txBox="1"/>
          <p:nvPr>
            <p:ph idx="1" type="subTitle"/>
          </p:nvPr>
        </p:nvSpPr>
        <p:spPr>
          <a:xfrm>
            <a:off x="1524000" y="3405392"/>
            <a:ext cx="9144000" cy="5730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1000"/>
              </a:spcBef>
              <a:spcAft>
                <a:spcPts val="0"/>
              </a:spcAft>
              <a:buSzPts val="2400"/>
              <a:buNone/>
            </a:pPr>
            <a:r>
              <a:rPr lang="es-ES"/>
              <a:t>Marco Di Marsico</a:t>
            </a:r>
            <a:endParaRPr/>
          </a:p>
        </p:txBody>
      </p:sp>
      <p:pic>
        <p:nvPicPr>
          <p:cNvPr id="54" name="Google Shape;54;p1"/>
          <p:cNvPicPr preferRelativeResize="0"/>
          <p:nvPr/>
        </p:nvPicPr>
        <p:blipFill rotWithShape="1">
          <a:blip r:embed="rId3">
            <a:alphaModFix amt="21000"/>
          </a:blip>
          <a:srcRect b="27302" l="22362" r="66784" t="29489"/>
          <a:stretch/>
        </p:blipFill>
        <p:spPr>
          <a:xfrm>
            <a:off x="0" y="3040432"/>
            <a:ext cx="2552416" cy="3817568"/>
          </a:xfrm>
          <a:prstGeom prst="rect">
            <a:avLst/>
          </a:prstGeom>
          <a:noFill/>
          <a:ln>
            <a:noFill/>
          </a:ln>
        </p:spPr>
      </p:pic>
      <p:pic>
        <p:nvPicPr>
          <p:cNvPr id="55" name="Google Shape;55;p1"/>
          <p:cNvPicPr preferRelativeResize="0"/>
          <p:nvPr/>
        </p:nvPicPr>
        <p:blipFill rotWithShape="1">
          <a:blip r:embed="rId3">
            <a:alphaModFix amt="21000"/>
          </a:blip>
          <a:srcRect b="6623" l="4208" r="78472" t="64806"/>
          <a:stretch/>
        </p:blipFill>
        <p:spPr>
          <a:xfrm>
            <a:off x="8118369" y="0"/>
            <a:ext cx="4073631" cy="2524209"/>
          </a:xfrm>
          <a:prstGeom prst="rect">
            <a:avLst/>
          </a:prstGeom>
          <a:noFill/>
          <a:ln>
            <a:noFill/>
          </a:ln>
        </p:spPr>
      </p:pic>
      <p:pic>
        <p:nvPicPr>
          <p:cNvPr id="56" name="Google Shape;56;p1"/>
          <p:cNvPicPr preferRelativeResize="0"/>
          <p:nvPr/>
        </p:nvPicPr>
        <p:blipFill rotWithShape="1">
          <a:blip r:embed="rId4">
            <a:alphaModFix/>
          </a:blip>
          <a:srcRect b="0" l="0" r="0" t="0"/>
          <a:stretch/>
        </p:blipFill>
        <p:spPr>
          <a:xfrm>
            <a:off x="4980549" y="5473632"/>
            <a:ext cx="809691" cy="1010111"/>
          </a:xfrm>
          <a:prstGeom prst="rect">
            <a:avLst/>
          </a:prstGeom>
          <a:noFill/>
          <a:ln>
            <a:noFill/>
          </a:ln>
        </p:spPr>
      </p:pic>
      <p:pic>
        <p:nvPicPr>
          <p:cNvPr id="57" name="Google Shape;57;p1"/>
          <p:cNvPicPr preferRelativeResize="0"/>
          <p:nvPr/>
        </p:nvPicPr>
        <p:blipFill rotWithShape="1">
          <a:blip r:embed="rId5">
            <a:alphaModFix/>
          </a:blip>
          <a:srcRect b="0" l="0" r="0" t="0"/>
          <a:stretch/>
        </p:blipFill>
        <p:spPr>
          <a:xfrm>
            <a:off x="6395400" y="5473619"/>
            <a:ext cx="2471156" cy="115935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g21664fb210b_1_73"/>
          <p:cNvSpPr txBox="1"/>
          <p:nvPr>
            <p:ph type="title"/>
          </p:nvPr>
        </p:nvSpPr>
        <p:spPr>
          <a:xfrm>
            <a:off x="1419829" y="0"/>
            <a:ext cx="9166800" cy="1527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s-ES"/>
              <a:t>Output</a:t>
            </a:r>
            <a:r>
              <a:rPr lang="es-ES"/>
              <a:t> types </a:t>
            </a:r>
            <a:endParaRPr/>
          </a:p>
        </p:txBody>
      </p:sp>
      <p:pic>
        <p:nvPicPr>
          <p:cNvPr id="150" name="Google Shape;150;g21664fb210b_1_73"/>
          <p:cNvPicPr preferRelativeResize="0"/>
          <p:nvPr/>
        </p:nvPicPr>
        <p:blipFill rotWithShape="1">
          <a:blip r:embed="rId3">
            <a:alphaModFix amt="21000"/>
          </a:blip>
          <a:srcRect b="27299" l="22362" r="66782" t="29490"/>
          <a:stretch/>
        </p:blipFill>
        <p:spPr>
          <a:xfrm>
            <a:off x="0" y="3040432"/>
            <a:ext cx="2552419" cy="3817568"/>
          </a:xfrm>
          <a:prstGeom prst="rect">
            <a:avLst/>
          </a:prstGeom>
          <a:noFill/>
          <a:ln>
            <a:noFill/>
          </a:ln>
        </p:spPr>
      </p:pic>
      <p:pic>
        <p:nvPicPr>
          <p:cNvPr id="151" name="Google Shape;151;g21664fb210b_1_73"/>
          <p:cNvPicPr preferRelativeResize="0"/>
          <p:nvPr/>
        </p:nvPicPr>
        <p:blipFill rotWithShape="1">
          <a:blip r:embed="rId3">
            <a:alphaModFix amt="21000"/>
          </a:blip>
          <a:srcRect b="6625" l="4207" r="78471" t="64804"/>
          <a:stretch/>
        </p:blipFill>
        <p:spPr>
          <a:xfrm>
            <a:off x="8118369" y="0"/>
            <a:ext cx="4073631" cy="2524208"/>
          </a:xfrm>
          <a:prstGeom prst="rect">
            <a:avLst/>
          </a:prstGeom>
          <a:noFill/>
          <a:ln>
            <a:noFill/>
          </a:ln>
        </p:spPr>
      </p:pic>
      <p:pic>
        <p:nvPicPr>
          <p:cNvPr id="152" name="Google Shape;152;g21664fb210b_1_73"/>
          <p:cNvPicPr preferRelativeResize="0"/>
          <p:nvPr/>
        </p:nvPicPr>
        <p:blipFill rotWithShape="1">
          <a:blip r:embed="rId4">
            <a:alphaModFix/>
          </a:blip>
          <a:srcRect b="0" l="0" r="0" t="0"/>
          <a:stretch/>
        </p:blipFill>
        <p:spPr>
          <a:xfrm>
            <a:off x="445671" y="203072"/>
            <a:ext cx="809691" cy="1010111"/>
          </a:xfrm>
          <a:prstGeom prst="rect">
            <a:avLst/>
          </a:prstGeom>
          <a:noFill/>
          <a:ln>
            <a:noFill/>
          </a:ln>
        </p:spPr>
      </p:pic>
      <p:sp>
        <p:nvSpPr>
          <p:cNvPr id="153" name="Google Shape;153;g21664fb210b_1_73"/>
          <p:cNvSpPr txBox="1"/>
          <p:nvPr>
            <p:ph idx="1" type="body"/>
          </p:nvPr>
        </p:nvSpPr>
        <p:spPr>
          <a:xfrm>
            <a:off x="445675" y="1768375"/>
            <a:ext cx="10826700" cy="4900200"/>
          </a:xfrm>
          <a:prstGeom prst="rect">
            <a:avLst/>
          </a:prstGeom>
          <a:noFill/>
          <a:ln>
            <a:noFill/>
          </a:ln>
        </p:spPr>
        <p:txBody>
          <a:bodyPr anchorCtr="0" anchor="t" bIns="45700" lIns="91425" spcFirstLastPara="1" rIns="91425" wrap="square" tIns="45700">
            <a:noAutofit/>
          </a:bodyPr>
          <a:lstStyle/>
          <a:p>
            <a:pPr indent="-391795" lvl="0" marL="457200" rtl="0" algn="l">
              <a:lnSpc>
                <a:spcPct val="150000"/>
              </a:lnSpc>
              <a:spcBef>
                <a:spcPts val="1000"/>
              </a:spcBef>
              <a:spcAft>
                <a:spcPts val="0"/>
              </a:spcAft>
              <a:buSzPts val="2570"/>
              <a:buChar char="-"/>
            </a:pPr>
            <a:r>
              <a:rPr b="1" lang="es-ES" sz="2570"/>
              <a:t>val </a:t>
            </a:r>
            <a:r>
              <a:rPr lang="es-ES" sz="2570"/>
              <a:t>emits the variable with the specified name</a:t>
            </a:r>
            <a:r>
              <a:rPr lang="es-ES" sz="2570"/>
              <a:t>;</a:t>
            </a:r>
            <a:endParaRPr sz="2570"/>
          </a:p>
          <a:p>
            <a:pPr indent="-391795" lvl="0" marL="457200" rtl="0" algn="l">
              <a:lnSpc>
                <a:spcPct val="150000"/>
              </a:lnSpc>
              <a:spcBef>
                <a:spcPts val="0"/>
              </a:spcBef>
              <a:spcAft>
                <a:spcPts val="0"/>
              </a:spcAft>
              <a:buSzPts val="2570"/>
              <a:buChar char="-"/>
            </a:pPr>
            <a:r>
              <a:rPr b="1" lang="es-ES" sz="2570"/>
              <a:t>path </a:t>
            </a:r>
            <a:r>
              <a:rPr lang="es-ES" sz="2570"/>
              <a:t>e</a:t>
            </a:r>
            <a:r>
              <a:rPr lang="es-ES" sz="2570"/>
              <a:t>mits a file produced by the process with the specified name</a:t>
            </a:r>
            <a:r>
              <a:rPr lang="es-ES" sz="2570"/>
              <a:t>;</a:t>
            </a:r>
            <a:endParaRPr sz="2570"/>
          </a:p>
          <a:p>
            <a:pPr indent="-391795" lvl="0" marL="457200" rtl="0" algn="l">
              <a:lnSpc>
                <a:spcPct val="150000"/>
              </a:lnSpc>
              <a:spcBef>
                <a:spcPts val="0"/>
              </a:spcBef>
              <a:spcAft>
                <a:spcPts val="0"/>
              </a:spcAft>
              <a:buSzPts val="2570"/>
              <a:buChar char="-"/>
            </a:pPr>
            <a:r>
              <a:rPr b="1" lang="es-ES" sz="2570"/>
              <a:t>stdout</a:t>
            </a:r>
            <a:r>
              <a:rPr lang="es-ES" sz="2570"/>
              <a:t> e</a:t>
            </a:r>
            <a:r>
              <a:rPr lang="es-ES" sz="2570"/>
              <a:t>mits the stdout of the executed process.</a:t>
            </a:r>
            <a:endParaRPr sz="257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g215db43bee3_0_0"/>
          <p:cNvPicPr preferRelativeResize="0"/>
          <p:nvPr/>
        </p:nvPicPr>
        <p:blipFill rotWithShape="1">
          <a:blip r:embed="rId3">
            <a:alphaModFix amt="21000"/>
          </a:blip>
          <a:srcRect b="27302" l="22362" r="66783" t="29489"/>
          <a:stretch/>
        </p:blipFill>
        <p:spPr>
          <a:xfrm>
            <a:off x="0" y="3040432"/>
            <a:ext cx="2552419" cy="3817568"/>
          </a:xfrm>
          <a:prstGeom prst="rect">
            <a:avLst/>
          </a:prstGeom>
          <a:noFill/>
          <a:ln>
            <a:noFill/>
          </a:ln>
        </p:spPr>
      </p:pic>
      <p:pic>
        <p:nvPicPr>
          <p:cNvPr id="160" name="Google Shape;160;g215db43bee3_0_0"/>
          <p:cNvPicPr preferRelativeResize="0"/>
          <p:nvPr/>
        </p:nvPicPr>
        <p:blipFill rotWithShape="1">
          <a:blip r:embed="rId3">
            <a:alphaModFix amt="21000"/>
          </a:blip>
          <a:srcRect b="6625" l="4208" r="78471" t="64805"/>
          <a:stretch/>
        </p:blipFill>
        <p:spPr>
          <a:xfrm>
            <a:off x="8118369" y="0"/>
            <a:ext cx="4073631" cy="2524208"/>
          </a:xfrm>
          <a:prstGeom prst="rect">
            <a:avLst/>
          </a:prstGeom>
          <a:noFill/>
          <a:ln>
            <a:noFill/>
          </a:ln>
        </p:spPr>
      </p:pic>
      <p:pic>
        <p:nvPicPr>
          <p:cNvPr id="161" name="Google Shape;161;g215db43bee3_0_0"/>
          <p:cNvPicPr preferRelativeResize="0"/>
          <p:nvPr/>
        </p:nvPicPr>
        <p:blipFill>
          <a:blip r:embed="rId4">
            <a:alphaModFix/>
          </a:blip>
          <a:stretch>
            <a:fillRect/>
          </a:stretch>
        </p:blipFill>
        <p:spPr>
          <a:xfrm>
            <a:off x="1707924" y="1035351"/>
            <a:ext cx="8432950" cy="5270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4"/>
          <p:cNvSpPr txBox="1"/>
          <p:nvPr>
            <p:ph type="title"/>
          </p:nvPr>
        </p:nvSpPr>
        <p:spPr>
          <a:xfrm>
            <a:off x="1678975" y="1530550"/>
            <a:ext cx="9166800" cy="15279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SzPts val="4400"/>
              <a:buNone/>
            </a:pPr>
            <a:r>
              <a:rPr lang="es-ES"/>
              <a:t>THANK YOU </a:t>
            </a:r>
            <a:endParaRPr/>
          </a:p>
        </p:txBody>
      </p:sp>
      <p:pic>
        <p:nvPicPr>
          <p:cNvPr id="168" name="Google Shape;168;p4"/>
          <p:cNvPicPr preferRelativeResize="0"/>
          <p:nvPr/>
        </p:nvPicPr>
        <p:blipFill rotWithShape="1">
          <a:blip r:embed="rId3">
            <a:alphaModFix amt="21000"/>
          </a:blip>
          <a:srcRect b="27302" l="22362" r="66784" t="29489"/>
          <a:stretch/>
        </p:blipFill>
        <p:spPr>
          <a:xfrm>
            <a:off x="0" y="3040432"/>
            <a:ext cx="2552416" cy="3817568"/>
          </a:xfrm>
          <a:prstGeom prst="rect">
            <a:avLst/>
          </a:prstGeom>
          <a:noFill/>
          <a:ln>
            <a:noFill/>
          </a:ln>
        </p:spPr>
      </p:pic>
      <p:pic>
        <p:nvPicPr>
          <p:cNvPr id="169" name="Google Shape;169;p4"/>
          <p:cNvPicPr preferRelativeResize="0"/>
          <p:nvPr/>
        </p:nvPicPr>
        <p:blipFill rotWithShape="1">
          <a:blip r:embed="rId3">
            <a:alphaModFix amt="21000"/>
          </a:blip>
          <a:srcRect b="6623" l="4208" r="78472" t="64806"/>
          <a:stretch/>
        </p:blipFill>
        <p:spPr>
          <a:xfrm>
            <a:off x="8118369" y="0"/>
            <a:ext cx="4073631" cy="2524209"/>
          </a:xfrm>
          <a:prstGeom prst="rect">
            <a:avLst/>
          </a:prstGeom>
          <a:noFill/>
          <a:ln>
            <a:noFill/>
          </a:ln>
        </p:spPr>
      </p:pic>
      <p:pic>
        <p:nvPicPr>
          <p:cNvPr id="170" name="Google Shape;170;p4"/>
          <p:cNvPicPr preferRelativeResize="0"/>
          <p:nvPr/>
        </p:nvPicPr>
        <p:blipFill rotWithShape="1">
          <a:blip r:embed="rId4">
            <a:alphaModFix/>
          </a:blip>
          <a:srcRect b="0" l="0" r="0" t="0"/>
          <a:stretch/>
        </p:blipFill>
        <p:spPr>
          <a:xfrm>
            <a:off x="5691154" y="2294500"/>
            <a:ext cx="809691" cy="1010110"/>
          </a:xfrm>
          <a:prstGeom prst="rect">
            <a:avLst/>
          </a:prstGeom>
          <a:noFill/>
          <a:ln>
            <a:noFill/>
          </a:ln>
        </p:spPr>
      </p:pic>
      <p:pic>
        <p:nvPicPr>
          <p:cNvPr id="171" name="Google Shape;171;p4"/>
          <p:cNvPicPr preferRelativeResize="0"/>
          <p:nvPr/>
        </p:nvPicPr>
        <p:blipFill>
          <a:blip r:embed="rId5">
            <a:alphaModFix/>
          </a:blip>
          <a:stretch>
            <a:fillRect/>
          </a:stretch>
        </p:blipFill>
        <p:spPr>
          <a:xfrm>
            <a:off x="812941" y="1867310"/>
            <a:ext cx="3429000" cy="2743200"/>
          </a:xfrm>
          <a:prstGeom prst="rect">
            <a:avLst/>
          </a:prstGeom>
          <a:noFill/>
          <a:ln>
            <a:noFill/>
          </a:ln>
        </p:spPr>
      </p:pic>
      <p:pic>
        <p:nvPicPr>
          <p:cNvPr id="172" name="Google Shape;172;p4"/>
          <p:cNvPicPr preferRelativeResize="0"/>
          <p:nvPr/>
        </p:nvPicPr>
        <p:blipFill>
          <a:blip r:embed="rId5">
            <a:alphaModFix/>
          </a:blip>
          <a:stretch>
            <a:fillRect/>
          </a:stretch>
        </p:blipFill>
        <p:spPr>
          <a:xfrm>
            <a:off x="8059841" y="1867310"/>
            <a:ext cx="3429000" cy="2743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g215db43bee3_0_49"/>
          <p:cNvPicPr preferRelativeResize="0"/>
          <p:nvPr/>
        </p:nvPicPr>
        <p:blipFill rotWithShape="1">
          <a:blip r:embed="rId3">
            <a:alphaModFix amt="21000"/>
          </a:blip>
          <a:srcRect b="27302" l="22362" r="66783" t="29489"/>
          <a:stretch/>
        </p:blipFill>
        <p:spPr>
          <a:xfrm>
            <a:off x="0" y="3040432"/>
            <a:ext cx="2552419" cy="3817568"/>
          </a:xfrm>
          <a:prstGeom prst="rect">
            <a:avLst/>
          </a:prstGeom>
          <a:noFill/>
          <a:ln>
            <a:noFill/>
          </a:ln>
        </p:spPr>
      </p:pic>
      <p:pic>
        <p:nvPicPr>
          <p:cNvPr id="179" name="Google Shape;179;g215db43bee3_0_49"/>
          <p:cNvPicPr preferRelativeResize="0"/>
          <p:nvPr/>
        </p:nvPicPr>
        <p:blipFill rotWithShape="1">
          <a:blip r:embed="rId3">
            <a:alphaModFix amt="21000"/>
          </a:blip>
          <a:srcRect b="6625" l="4208" r="78471" t="64805"/>
          <a:stretch/>
        </p:blipFill>
        <p:spPr>
          <a:xfrm>
            <a:off x="8118369" y="0"/>
            <a:ext cx="4073631" cy="2524208"/>
          </a:xfrm>
          <a:prstGeom prst="rect">
            <a:avLst/>
          </a:prstGeom>
          <a:noFill/>
          <a:ln>
            <a:noFill/>
          </a:ln>
        </p:spPr>
      </p:pic>
      <p:pic>
        <p:nvPicPr>
          <p:cNvPr id="180" name="Google Shape;180;g215db43bee3_0_49"/>
          <p:cNvPicPr preferRelativeResize="0"/>
          <p:nvPr/>
        </p:nvPicPr>
        <p:blipFill>
          <a:blip r:embed="rId4">
            <a:alphaModFix/>
          </a:blip>
          <a:stretch>
            <a:fillRect/>
          </a:stretch>
        </p:blipFill>
        <p:spPr>
          <a:xfrm>
            <a:off x="2106253" y="741095"/>
            <a:ext cx="7128150" cy="5375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g215bb440214_0_1"/>
          <p:cNvSpPr txBox="1"/>
          <p:nvPr>
            <p:ph type="title"/>
          </p:nvPr>
        </p:nvSpPr>
        <p:spPr>
          <a:xfrm>
            <a:off x="1419829" y="0"/>
            <a:ext cx="9166800" cy="1527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s-ES"/>
              <a:t>Data Dependencies</a:t>
            </a:r>
            <a:endParaRPr/>
          </a:p>
        </p:txBody>
      </p:sp>
      <p:sp>
        <p:nvSpPr>
          <p:cNvPr id="64" name="Google Shape;64;g215bb440214_0_1"/>
          <p:cNvSpPr txBox="1"/>
          <p:nvPr>
            <p:ph idx="1" type="body"/>
          </p:nvPr>
        </p:nvSpPr>
        <p:spPr>
          <a:xfrm>
            <a:off x="445675" y="1651800"/>
            <a:ext cx="7095600" cy="4781400"/>
          </a:xfrm>
          <a:prstGeom prst="rect">
            <a:avLst/>
          </a:prstGeom>
          <a:noFill/>
          <a:ln>
            <a:noFill/>
          </a:ln>
        </p:spPr>
        <p:txBody>
          <a:bodyPr anchorCtr="0" anchor="t" bIns="45700" lIns="91425" spcFirstLastPara="1" rIns="91425" wrap="square" tIns="45700">
            <a:normAutofit fontScale="85000" lnSpcReduction="10000"/>
          </a:bodyPr>
          <a:lstStyle/>
          <a:p>
            <a:pPr indent="-325755" lvl="0" marL="457200" rtl="0" algn="l">
              <a:lnSpc>
                <a:spcPct val="150000"/>
              </a:lnSpc>
              <a:spcBef>
                <a:spcPts val="0"/>
              </a:spcBef>
              <a:spcAft>
                <a:spcPts val="0"/>
              </a:spcAft>
              <a:buSzPct val="64285"/>
              <a:buChar char="-"/>
            </a:pPr>
            <a:r>
              <a:rPr lang="es-ES"/>
              <a:t>D</a:t>
            </a:r>
            <a:r>
              <a:rPr lang="es-ES"/>
              <a:t>ata dependencies are relationship between input and output files in a workflow;</a:t>
            </a:r>
            <a:endParaRPr/>
          </a:p>
          <a:p>
            <a:pPr indent="-325755" lvl="0" marL="457200" rtl="0" algn="l">
              <a:lnSpc>
                <a:spcPct val="150000"/>
              </a:lnSpc>
              <a:spcBef>
                <a:spcPts val="0"/>
              </a:spcBef>
              <a:spcAft>
                <a:spcPts val="0"/>
              </a:spcAft>
              <a:buSzPct val="64285"/>
              <a:buChar char="-"/>
            </a:pPr>
            <a:r>
              <a:rPr lang="es-ES"/>
              <a:t>Nextflow manages data dependencies by tracking the state of input and output files using a timestamp-based mechanism; </a:t>
            </a:r>
            <a:endParaRPr/>
          </a:p>
          <a:p>
            <a:pPr indent="-325755" lvl="0" marL="457200" rtl="0" algn="l">
              <a:lnSpc>
                <a:spcPct val="150000"/>
              </a:lnSpc>
              <a:spcBef>
                <a:spcPts val="0"/>
              </a:spcBef>
              <a:spcAft>
                <a:spcPts val="0"/>
              </a:spcAft>
              <a:buSzPct val="64285"/>
              <a:buChar char="-"/>
            </a:pPr>
            <a:r>
              <a:rPr lang="es-ES"/>
              <a:t>This approach ensures that only processes that require new or updated input files are executed, improving workflow efficiency.</a:t>
            </a:r>
            <a:endParaRPr/>
          </a:p>
        </p:txBody>
      </p:sp>
      <p:pic>
        <p:nvPicPr>
          <p:cNvPr id="65" name="Google Shape;65;g215bb440214_0_1"/>
          <p:cNvPicPr preferRelativeResize="0"/>
          <p:nvPr/>
        </p:nvPicPr>
        <p:blipFill rotWithShape="1">
          <a:blip r:embed="rId3">
            <a:alphaModFix amt="21000"/>
          </a:blip>
          <a:srcRect b="27302" l="22362" r="66783" t="29489"/>
          <a:stretch/>
        </p:blipFill>
        <p:spPr>
          <a:xfrm>
            <a:off x="0" y="3040432"/>
            <a:ext cx="2552419" cy="3817568"/>
          </a:xfrm>
          <a:prstGeom prst="rect">
            <a:avLst/>
          </a:prstGeom>
          <a:noFill/>
          <a:ln>
            <a:noFill/>
          </a:ln>
        </p:spPr>
      </p:pic>
      <p:pic>
        <p:nvPicPr>
          <p:cNvPr id="66" name="Google Shape;66;g215bb440214_0_1"/>
          <p:cNvPicPr preferRelativeResize="0"/>
          <p:nvPr/>
        </p:nvPicPr>
        <p:blipFill rotWithShape="1">
          <a:blip r:embed="rId3">
            <a:alphaModFix amt="21000"/>
          </a:blip>
          <a:srcRect b="6624" l="4208" r="78471" t="64805"/>
          <a:stretch/>
        </p:blipFill>
        <p:spPr>
          <a:xfrm>
            <a:off x="8118369" y="0"/>
            <a:ext cx="4073631" cy="2524208"/>
          </a:xfrm>
          <a:prstGeom prst="rect">
            <a:avLst/>
          </a:prstGeom>
          <a:noFill/>
          <a:ln>
            <a:noFill/>
          </a:ln>
        </p:spPr>
      </p:pic>
      <p:pic>
        <p:nvPicPr>
          <p:cNvPr id="67" name="Google Shape;67;g215bb440214_0_1"/>
          <p:cNvPicPr preferRelativeResize="0"/>
          <p:nvPr/>
        </p:nvPicPr>
        <p:blipFill rotWithShape="1">
          <a:blip r:embed="rId4">
            <a:alphaModFix/>
          </a:blip>
          <a:srcRect b="0" l="0" r="0" t="0"/>
          <a:stretch/>
        </p:blipFill>
        <p:spPr>
          <a:xfrm>
            <a:off x="445671" y="203072"/>
            <a:ext cx="809691" cy="1010111"/>
          </a:xfrm>
          <a:prstGeom prst="rect">
            <a:avLst/>
          </a:prstGeom>
          <a:noFill/>
          <a:ln>
            <a:noFill/>
          </a:ln>
        </p:spPr>
      </p:pic>
      <p:pic>
        <p:nvPicPr>
          <p:cNvPr id="68" name="Google Shape;68;g215bb440214_0_1"/>
          <p:cNvPicPr preferRelativeResize="0"/>
          <p:nvPr/>
        </p:nvPicPr>
        <p:blipFill>
          <a:blip r:embed="rId5">
            <a:alphaModFix/>
          </a:blip>
          <a:stretch>
            <a:fillRect/>
          </a:stretch>
        </p:blipFill>
        <p:spPr>
          <a:xfrm>
            <a:off x="7653925" y="1651824"/>
            <a:ext cx="3710375" cy="4781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g21664fb210b_1_1"/>
          <p:cNvSpPr txBox="1"/>
          <p:nvPr>
            <p:ph type="title"/>
          </p:nvPr>
        </p:nvSpPr>
        <p:spPr>
          <a:xfrm>
            <a:off x="1419829" y="0"/>
            <a:ext cx="9166800" cy="1527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s-ES"/>
              <a:t>DAG graph</a:t>
            </a:r>
            <a:endParaRPr/>
          </a:p>
        </p:txBody>
      </p:sp>
      <p:pic>
        <p:nvPicPr>
          <p:cNvPr id="75" name="Google Shape;75;g21664fb210b_1_1"/>
          <p:cNvPicPr preferRelativeResize="0"/>
          <p:nvPr/>
        </p:nvPicPr>
        <p:blipFill rotWithShape="1">
          <a:blip r:embed="rId3">
            <a:alphaModFix amt="21000"/>
          </a:blip>
          <a:srcRect b="27299" l="22362" r="66782" t="29490"/>
          <a:stretch/>
        </p:blipFill>
        <p:spPr>
          <a:xfrm>
            <a:off x="0" y="3040432"/>
            <a:ext cx="2552419" cy="3817568"/>
          </a:xfrm>
          <a:prstGeom prst="rect">
            <a:avLst/>
          </a:prstGeom>
          <a:noFill/>
          <a:ln>
            <a:noFill/>
          </a:ln>
        </p:spPr>
      </p:pic>
      <p:pic>
        <p:nvPicPr>
          <p:cNvPr id="76" name="Google Shape;76;g21664fb210b_1_1"/>
          <p:cNvPicPr preferRelativeResize="0"/>
          <p:nvPr/>
        </p:nvPicPr>
        <p:blipFill rotWithShape="1">
          <a:blip r:embed="rId3">
            <a:alphaModFix amt="21000"/>
          </a:blip>
          <a:srcRect b="6625" l="4207" r="78471" t="64804"/>
          <a:stretch/>
        </p:blipFill>
        <p:spPr>
          <a:xfrm>
            <a:off x="8118369" y="0"/>
            <a:ext cx="4073631" cy="2524208"/>
          </a:xfrm>
          <a:prstGeom prst="rect">
            <a:avLst/>
          </a:prstGeom>
          <a:noFill/>
          <a:ln>
            <a:noFill/>
          </a:ln>
        </p:spPr>
      </p:pic>
      <p:pic>
        <p:nvPicPr>
          <p:cNvPr id="77" name="Google Shape;77;g21664fb210b_1_1"/>
          <p:cNvPicPr preferRelativeResize="0"/>
          <p:nvPr/>
        </p:nvPicPr>
        <p:blipFill rotWithShape="1">
          <a:blip r:embed="rId4">
            <a:alphaModFix/>
          </a:blip>
          <a:srcRect b="0" l="0" r="0" t="0"/>
          <a:stretch/>
        </p:blipFill>
        <p:spPr>
          <a:xfrm>
            <a:off x="445671" y="203072"/>
            <a:ext cx="809691" cy="1010111"/>
          </a:xfrm>
          <a:prstGeom prst="rect">
            <a:avLst/>
          </a:prstGeom>
          <a:noFill/>
          <a:ln>
            <a:noFill/>
          </a:ln>
        </p:spPr>
      </p:pic>
      <p:pic>
        <p:nvPicPr>
          <p:cNvPr id="78" name="Google Shape;78;g21664fb210b_1_1"/>
          <p:cNvPicPr preferRelativeResize="0"/>
          <p:nvPr/>
        </p:nvPicPr>
        <p:blipFill>
          <a:blip r:embed="rId5">
            <a:alphaModFix/>
          </a:blip>
          <a:stretch>
            <a:fillRect/>
          </a:stretch>
        </p:blipFill>
        <p:spPr>
          <a:xfrm>
            <a:off x="6096000" y="1527900"/>
            <a:ext cx="4632137" cy="5012113"/>
          </a:xfrm>
          <a:prstGeom prst="rect">
            <a:avLst/>
          </a:prstGeom>
          <a:noFill/>
          <a:ln>
            <a:noFill/>
          </a:ln>
        </p:spPr>
      </p:pic>
      <p:sp>
        <p:nvSpPr>
          <p:cNvPr id="79" name="Google Shape;79;g21664fb210b_1_1"/>
          <p:cNvSpPr txBox="1"/>
          <p:nvPr>
            <p:ph idx="1" type="body"/>
          </p:nvPr>
        </p:nvSpPr>
        <p:spPr>
          <a:xfrm>
            <a:off x="197050" y="3614650"/>
            <a:ext cx="6568800" cy="552600"/>
          </a:xfrm>
          <a:prstGeom prst="rect">
            <a:avLst/>
          </a:prstGeom>
          <a:solidFill>
            <a:srgbClr val="EFEFEF"/>
          </a:solidFill>
          <a:ln cap="flat" cmpd="sng" w="1905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lnSpc>
                <a:spcPct val="95000"/>
              </a:lnSpc>
              <a:spcBef>
                <a:spcPts val="1000"/>
              </a:spcBef>
              <a:spcAft>
                <a:spcPts val="0"/>
              </a:spcAft>
              <a:buSzPts val="605"/>
              <a:buNone/>
            </a:pPr>
            <a:r>
              <a:rPr b="1" lang="es-ES" sz="2095">
                <a:solidFill>
                  <a:srgbClr val="CC0000"/>
                </a:solidFill>
                <a:highlight>
                  <a:srgbClr val="EFEFEF"/>
                </a:highlight>
                <a:latin typeface="Courier New"/>
                <a:ea typeface="Courier New"/>
                <a:cs typeface="Courier New"/>
                <a:sym typeface="Courier New"/>
              </a:rPr>
              <a:t>nextflow run -with-dag flowchart.png</a:t>
            </a:r>
            <a:endParaRPr b="1" sz="2095">
              <a:solidFill>
                <a:srgbClr val="CC0000"/>
              </a:solidFill>
              <a:highlight>
                <a:srgbClr val="EFEFEF"/>
              </a:highlight>
              <a:latin typeface="Courier New"/>
              <a:ea typeface="Courier New"/>
              <a:cs typeface="Courier New"/>
              <a:sym typeface="Courier New"/>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g215bb440214_0_55"/>
          <p:cNvSpPr txBox="1"/>
          <p:nvPr>
            <p:ph type="title"/>
          </p:nvPr>
        </p:nvSpPr>
        <p:spPr>
          <a:xfrm>
            <a:off x="1419829" y="0"/>
            <a:ext cx="9166800" cy="1527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s-ES"/>
              <a:t>File Tracking</a:t>
            </a:r>
            <a:endParaRPr/>
          </a:p>
        </p:txBody>
      </p:sp>
      <p:pic>
        <p:nvPicPr>
          <p:cNvPr id="86" name="Google Shape;86;g215bb440214_0_55"/>
          <p:cNvPicPr preferRelativeResize="0"/>
          <p:nvPr/>
        </p:nvPicPr>
        <p:blipFill rotWithShape="1">
          <a:blip r:embed="rId3">
            <a:alphaModFix amt="21000"/>
          </a:blip>
          <a:srcRect b="27302" l="22362" r="66783" t="29489"/>
          <a:stretch/>
        </p:blipFill>
        <p:spPr>
          <a:xfrm>
            <a:off x="0" y="3040432"/>
            <a:ext cx="2552419" cy="3817568"/>
          </a:xfrm>
          <a:prstGeom prst="rect">
            <a:avLst/>
          </a:prstGeom>
          <a:noFill/>
          <a:ln>
            <a:noFill/>
          </a:ln>
        </p:spPr>
      </p:pic>
      <p:pic>
        <p:nvPicPr>
          <p:cNvPr id="87" name="Google Shape;87;g215bb440214_0_55"/>
          <p:cNvPicPr preferRelativeResize="0"/>
          <p:nvPr/>
        </p:nvPicPr>
        <p:blipFill rotWithShape="1">
          <a:blip r:embed="rId3">
            <a:alphaModFix amt="21000"/>
          </a:blip>
          <a:srcRect b="6624" l="4208" r="78471" t="64805"/>
          <a:stretch/>
        </p:blipFill>
        <p:spPr>
          <a:xfrm>
            <a:off x="8118369" y="0"/>
            <a:ext cx="4073631" cy="2524208"/>
          </a:xfrm>
          <a:prstGeom prst="rect">
            <a:avLst/>
          </a:prstGeom>
          <a:noFill/>
          <a:ln>
            <a:noFill/>
          </a:ln>
        </p:spPr>
      </p:pic>
      <p:pic>
        <p:nvPicPr>
          <p:cNvPr id="88" name="Google Shape;88;g215bb440214_0_55"/>
          <p:cNvPicPr preferRelativeResize="0"/>
          <p:nvPr/>
        </p:nvPicPr>
        <p:blipFill rotWithShape="1">
          <a:blip r:embed="rId4">
            <a:alphaModFix/>
          </a:blip>
          <a:srcRect b="0" l="0" r="0" t="0"/>
          <a:stretch/>
        </p:blipFill>
        <p:spPr>
          <a:xfrm>
            <a:off x="445671" y="203072"/>
            <a:ext cx="809691" cy="1010111"/>
          </a:xfrm>
          <a:prstGeom prst="rect">
            <a:avLst/>
          </a:prstGeom>
          <a:noFill/>
          <a:ln>
            <a:noFill/>
          </a:ln>
        </p:spPr>
      </p:pic>
      <p:sp>
        <p:nvSpPr>
          <p:cNvPr id="89" name="Google Shape;89;g215bb440214_0_55"/>
          <p:cNvSpPr txBox="1"/>
          <p:nvPr>
            <p:ph idx="1" type="body"/>
          </p:nvPr>
        </p:nvSpPr>
        <p:spPr>
          <a:xfrm>
            <a:off x="445675" y="1589700"/>
            <a:ext cx="6044400" cy="4939800"/>
          </a:xfrm>
          <a:prstGeom prst="rect">
            <a:avLst/>
          </a:prstGeom>
          <a:noFill/>
          <a:ln>
            <a:noFill/>
          </a:ln>
        </p:spPr>
        <p:txBody>
          <a:bodyPr anchorCtr="0" anchor="t" bIns="45700" lIns="91425" spcFirstLastPara="1" rIns="91425" wrap="square" tIns="45700">
            <a:normAutofit fontScale="92500" lnSpcReduction="10000"/>
          </a:bodyPr>
          <a:lstStyle/>
          <a:p>
            <a:pPr indent="-334327" lvl="0" marL="457200" rtl="0" algn="l">
              <a:lnSpc>
                <a:spcPct val="150000"/>
              </a:lnSpc>
              <a:spcBef>
                <a:spcPts val="1000"/>
              </a:spcBef>
              <a:spcAft>
                <a:spcPts val="0"/>
              </a:spcAft>
              <a:buSzPct val="64285"/>
              <a:buChar char="-"/>
            </a:pPr>
            <a:r>
              <a:rPr lang="es-ES"/>
              <a:t>F</a:t>
            </a:r>
            <a:r>
              <a:rPr lang="es-ES"/>
              <a:t>ile tracking is the process of keeping track of the state of input and output files;</a:t>
            </a:r>
            <a:endParaRPr/>
          </a:p>
          <a:p>
            <a:pPr indent="-334327" lvl="0" marL="457200" rtl="0" algn="l">
              <a:lnSpc>
                <a:spcPct val="150000"/>
              </a:lnSpc>
              <a:spcBef>
                <a:spcPts val="0"/>
              </a:spcBef>
              <a:spcAft>
                <a:spcPts val="0"/>
              </a:spcAft>
              <a:buSzPct val="64285"/>
              <a:buChar char="-"/>
            </a:pPr>
            <a:r>
              <a:rPr lang="es-ES"/>
              <a:t>Nextflow uses a timestamp-based mechanism to track input and output files, allowing it to determine whether a file has been updated or not.</a:t>
            </a:r>
            <a:endParaRPr/>
          </a:p>
        </p:txBody>
      </p:sp>
      <p:pic>
        <p:nvPicPr>
          <p:cNvPr id="90" name="Google Shape;90;g215bb440214_0_55"/>
          <p:cNvPicPr preferRelativeResize="0"/>
          <p:nvPr/>
        </p:nvPicPr>
        <p:blipFill>
          <a:blip r:embed="rId5">
            <a:alphaModFix/>
          </a:blip>
          <a:stretch>
            <a:fillRect/>
          </a:stretch>
        </p:blipFill>
        <p:spPr>
          <a:xfrm>
            <a:off x="6490075" y="2260558"/>
            <a:ext cx="5397124" cy="359808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g215bb440214_0_68"/>
          <p:cNvSpPr txBox="1"/>
          <p:nvPr>
            <p:ph type="title"/>
          </p:nvPr>
        </p:nvSpPr>
        <p:spPr>
          <a:xfrm>
            <a:off x="1419829" y="0"/>
            <a:ext cx="9166800" cy="1527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s-ES"/>
              <a:t>Caching</a:t>
            </a:r>
            <a:endParaRPr/>
          </a:p>
        </p:txBody>
      </p:sp>
      <p:pic>
        <p:nvPicPr>
          <p:cNvPr id="97" name="Google Shape;97;g215bb440214_0_68"/>
          <p:cNvPicPr preferRelativeResize="0"/>
          <p:nvPr/>
        </p:nvPicPr>
        <p:blipFill rotWithShape="1">
          <a:blip r:embed="rId3">
            <a:alphaModFix amt="21000"/>
          </a:blip>
          <a:srcRect b="27302" l="22362" r="66783" t="29489"/>
          <a:stretch/>
        </p:blipFill>
        <p:spPr>
          <a:xfrm>
            <a:off x="0" y="3040432"/>
            <a:ext cx="2552419" cy="3817568"/>
          </a:xfrm>
          <a:prstGeom prst="rect">
            <a:avLst/>
          </a:prstGeom>
          <a:noFill/>
          <a:ln>
            <a:noFill/>
          </a:ln>
        </p:spPr>
      </p:pic>
      <p:pic>
        <p:nvPicPr>
          <p:cNvPr id="98" name="Google Shape;98;g215bb440214_0_68"/>
          <p:cNvPicPr preferRelativeResize="0"/>
          <p:nvPr/>
        </p:nvPicPr>
        <p:blipFill rotWithShape="1">
          <a:blip r:embed="rId3">
            <a:alphaModFix amt="21000"/>
          </a:blip>
          <a:srcRect b="6624" l="4208" r="78471" t="64805"/>
          <a:stretch/>
        </p:blipFill>
        <p:spPr>
          <a:xfrm>
            <a:off x="8118369" y="0"/>
            <a:ext cx="4073631" cy="2524208"/>
          </a:xfrm>
          <a:prstGeom prst="rect">
            <a:avLst/>
          </a:prstGeom>
          <a:noFill/>
          <a:ln>
            <a:noFill/>
          </a:ln>
        </p:spPr>
      </p:pic>
      <p:pic>
        <p:nvPicPr>
          <p:cNvPr id="99" name="Google Shape;99;g215bb440214_0_68"/>
          <p:cNvPicPr preferRelativeResize="0"/>
          <p:nvPr/>
        </p:nvPicPr>
        <p:blipFill rotWithShape="1">
          <a:blip r:embed="rId4">
            <a:alphaModFix/>
          </a:blip>
          <a:srcRect b="0" l="0" r="0" t="0"/>
          <a:stretch/>
        </p:blipFill>
        <p:spPr>
          <a:xfrm>
            <a:off x="445671" y="203072"/>
            <a:ext cx="809691" cy="1010111"/>
          </a:xfrm>
          <a:prstGeom prst="rect">
            <a:avLst/>
          </a:prstGeom>
          <a:noFill/>
          <a:ln>
            <a:noFill/>
          </a:ln>
        </p:spPr>
      </p:pic>
      <p:sp>
        <p:nvSpPr>
          <p:cNvPr id="100" name="Google Shape;100;g215bb440214_0_68"/>
          <p:cNvSpPr txBox="1"/>
          <p:nvPr>
            <p:ph idx="1" type="body"/>
          </p:nvPr>
        </p:nvSpPr>
        <p:spPr>
          <a:xfrm>
            <a:off x="445675" y="1638400"/>
            <a:ext cx="6149700" cy="4862400"/>
          </a:xfrm>
          <a:prstGeom prst="rect">
            <a:avLst/>
          </a:prstGeom>
          <a:noFill/>
          <a:ln>
            <a:noFill/>
          </a:ln>
        </p:spPr>
        <p:txBody>
          <a:bodyPr anchorCtr="0" anchor="t" bIns="45700" lIns="91425" spcFirstLastPara="1" rIns="91425" wrap="square" tIns="45700">
            <a:normAutofit fontScale="77500" lnSpcReduction="10000"/>
          </a:bodyPr>
          <a:lstStyle/>
          <a:p>
            <a:pPr indent="-317182" lvl="0" marL="457200" rtl="0" algn="l">
              <a:lnSpc>
                <a:spcPct val="150000"/>
              </a:lnSpc>
              <a:spcBef>
                <a:spcPts val="1000"/>
              </a:spcBef>
              <a:spcAft>
                <a:spcPts val="0"/>
              </a:spcAft>
              <a:buSzPct val="64285"/>
              <a:buChar char="-"/>
            </a:pPr>
            <a:r>
              <a:rPr lang="es-ES"/>
              <a:t>C</a:t>
            </a:r>
            <a:r>
              <a:rPr lang="es-ES"/>
              <a:t>aching is the process of storing intermediate data generated by processes for reuse in future executions;</a:t>
            </a:r>
            <a:endParaRPr/>
          </a:p>
          <a:p>
            <a:pPr indent="-317182" lvl="0" marL="457200" rtl="0" algn="l">
              <a:lnSpc>
                <a:spcPct val="150000"/>
              </a:lnSpc>
              <a:spcBef>
                <a:spcPts val="0"/>
              </a:spcBef>
              <a:spcAft>
                <a:spcPts val="0"/>
              </a:spcAft>
              <a:buSzPct val="64285"/>
              <a:buChar char="-"/>
            </a:pPr>
            <a:r>
              <a:rPr lang="es-ES"/>
              <a:t>Nextflow uses a hash-based mechanism to cache intermediate data, allowing it to avoid re-computation and speed up workflow execution;</a:t>
            </a:r>
            <a:endParaRPr/>
          </a:p>
          <a:p>
            <a:pPr indent="-317182" lvl="0" marL="457200" rtl="0" algn="l">
              <a:lnSpc>
                <a:spcPct val="150000"/>
              </a:lnSpc>
              <a:spcBef>
                <a:spcPts val="0"/>
              </a:spcBef>
              <a:spcAft>
                <a:spcPts val="0"/>
              </a:spcAft>
              <a:buSzPct val="64285"/>
              <a:buChar char="-"/>
            </a:pPr>
            <a:r>
              <a:rPr lang="es-ES"/>
              <a:t>Caching can be customized inside </a:t>
            </a:r>
            <a:r>
              <a:rPr i="1" lang="es-ES"/>
              <a:t>process</a:t>
            </a:r>
            <a:r>
              <a:rPr lang="es-ES"/>
              <a:t> using parameters like </a:t>
            </a:r>
            <a:r>
              <a:rPr b="1" lang="es-ES"/>
              <a:t>cache</a:t>
            </a:r>
            <a:r>
              <a:rPr lang="es-ES"/>
              <a:t>.</a:t>
            </a:r>
            <a:endParaRPr/>
          </a:p>
        </p:txBody>
      </p:sp>
      <p:pic>
        <p:nvPicPr>
          <p:cNvPr id="101" name="Google Shape;101;g215bb440214_0_68"/>
          <p:cNvPicPr preferRelativeResize="0"/>
          <p:nvPr/>
        </p:nvPicPr>
        <p:blipFill>
          <a:blip r:embed="rId5">
            <a:alphaModFix/>
          </a:blip>
          <a:stretch>
            <a:fillRect/>
          </a:stretch>
        </p:blipFill>
        <p:spPr>
          <a:xfrm>
            <a:off x="6852875" y="1774473"/>
            <a:ext cx="4590250" cy="4590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215d0cc493d_0_0"/>
          <p:cNvSpPr txBox="1"/>
          <p:nvPr>
            <p:ph type="title"/>
          </p:nvPr>
        </p:nvSpPr>
        <p:spPr>
          <a:xfrm>
            <a:off x="1419829" y="0"/>
            <a:ext cx="9166800" cy="1527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s-ES"/>
              <a:t>Data Parallelism</a:t>
            </a:r>
            <a:endParaRPr/>
          </a:p>
        </p:txBody>
      </p:sp>
      <p:pic>
        <p:nvPicPr>
          <p:cNvPr id="108" name="Google Shape;108;g215d0cc493d_0_0"/>
          <p:cNvPicPr preferRelativeResize="0"/>
          <p:nvPr/>
        </p:nvPicPr>
        <p:blipFill rotWithShape="1">
          <a:blip r:embed="rId3">
            <a:alphaModFix amt="21000"/>
          </a:blip>
          <a:srcRect b="27302" l="22362" r="66783" t="29489"/>
          <a:stretch/>
        </p:blipFill>
        <p:spPr>
          <a:xfrm>
            <a:off x="0" y="3040432"/>
            <a:ext cx="2552419" cy="3817568"/>
          </a:xfrm>
          <a:prstGeom prst="rect">
            <a:avLst/>
          </a:prstGeom>
          <a:noFill/>
          <a:ln>
            <a:noFill/>
          </a:ln>
        </p:spPr>
      </p:pic>
      <p:pic>
        <p:nvPicPr>
          <p:cNvPr id="109" name="Google Shape;109;g215d0cc493d_0_0"/>
          <p:cNvPicPr preferRelativeResize="0"/>
          <p:nvPr/>
        </p:nvPicPr>
        <p:blipFill rotWithShape="1">
          <a:blip r:embed="rId3">
            <a:alphaModFix amt="21000"/>
          </a:blip>
          <a:srcRect b="6624" l="4208" r="78471" t="64805"/>
          <a:stretch/>
        </p:blipFill>
        <p:spPr>
          <a:xfrm>
            <a:off x="8118369" y="0"/>
            <a:ext cx="4073631" cy="2524208"/>
          </a:xfrm>
          <a:prstGeom prst="rect">
            <a:avLst/>
          </a:prstGeom>
          <a:noFill/>
          <a:ln>
            <a:noFill/>
          </a:ln>
        </p:spPr>
      </p:pic>
      <p:pic>
        <p:nvPicPr>
          <p:cNvPr id="110" name="Google Shape;110;g215d0cc493d_0_0"/>
          <p:cNvPicPr preferRelativeResize="0"/>
          <p:nvPr/>
        </p:nvPicPr>
        <p:blipFill rotWithShape="1">
          <a:blip r:embed="rId4">
            <a:alphaModFix/>
          </a:blip>
          <a:srcRect b="0" l="0" r="0" t="0"/>
          <a:stretch/>
        </p:blipFill>
        <p:spPr>
          <a:xfrm>
            <a:off x="445671" y="203072"/>
            <a:ext cx="809691" cy="1010111"/>
          </a:xfrm>
          <a:prstGeom prst="rect">
            <a:avLst/>
          </a:prstGeom>
          <a:noFill/>
          <a:ln>
            <a:noFill/>
          </a:ln>
        </p:spPr>
      </p:pic>
      <p:sp>
        <p:nvSpPr>
          <p:cNvPr id="111" name="Google Shape;111;g215d0cc493d_0_0"/>
          <p:cNvSpPr txBox="1"/>
          <p:nvPr>
            <p:ph idx="1" type="body"/>
          </p:nvPr>
        </p:nvSpPr>
        <p:spPr>
          <a:xfrm>
            <a:off x="104100" y="1572925"/>
            <a:ext cx="7029900" cy="4956600"/>
          </a:xfrm>
          <a:prstGeom prst="rect">
            <a:avLst/>
          </a:prstGeom>
          <a:noFill/>
          <a:ln>
            <a:noFill/>
          </a:ln>
        </p:spPr>
        <p:txBody>
          <a:bodyPr anchorCtr="0" anchor="t" bIns="45700" lIns="91425" spcFirstLastPara="1" rIns="91425" wrap="square" tIns="45700">
            <a:noAutofit/>
          </a:bodyPr>
          <a:lstStyle/>
          <a:p>
            <a:pPr indent="-342582" lvl="0" marL="457200" rtl="0" algn="l">
              <a:lnSpc>
                <a:spcPct val="150000"/>
              </a:lnSpc>
              <a:spcBef>
                <a:spcPts val="1000"/>
              </a:spcBef>
              <a:spcAft>
                <a:spcPts val="0"/>
              </a:spcAft>
              <a:buSzPts val="1795"/>
              <a:buChar char="-"/>
            </a:pPr>
            <a:r>
              <a:rPr lang="es-ES" sz="2570"/>
              <a:t>D</a:t>
            </a:r>
            <a:r>
              <a:rPr lang="es-ES" sz="2570"/>
              <a:t>ata parallelism is the process of distributing processing across multiple nodes to speed up workflow execution;</a:t>
            </a:r>
            <a:endParaRPr sz="2570"/>
          </a:p>
          <a:p>
            <a:pPr indent="-342582" lvl="0" marL="457200" rtl="0" algn="l">
              <a:lnSpc>
                <a:spcPct val="150000"/>
              </a:lnSpc>
              <a:spcBef>
                <a:spcPts val="0"/>
              </a:spcBef>
              <a:spcAft>
                <a:spcPts val="0"/>
              </a:spcAft>
              <a:buSzPts val="1795"/>
              <a:buChar char="-"/>
            </a:pPr>
            <a:r>
              <a:rPr lang="es-ES" sz="2570"/>
              <a:t>Nextflow supports data parallelism through channel-based parallelization;</a:t>
            </a:r>
            <a:endParaRPr sz="2570"/>
          </a:p>
          <a:p>
            <a:pPr indent="-342582" lvl="0" marL="457200" rtl="0" algn="l">
              <a:lnSpc>
                <a:spcPct val="150000"/>
              </a:lnSpc>
              <a:spcBef>
                <a:spcPts val="0"/>
              </a:spcBef>
              <a:spcAft>
                <a:spcPts val="0"/>
              </a:spcAft>
              <a:buSzPts val="1795"/>
              <a:buChar char="-"/>
            </a:pPr>
            <a:r>
              <a:rPr lang="es-ES" sz="2570"/>
              <a:t>Channel-based parallelization allows for flexible and efficient distribution of data processing tasks.</a:t>
            </a:r>
            <a:endParaRPr sz="2570"/>
          </a:p>
        </p:txBody>
      </p:sp>
      <p:pic>
        <p:nvPicPr>
          <p:cNvPr id="112" name="Google Shape;112;g215d0cc493d_0_0"/>
          <p:cNvPicPr preferRelativeResize="0"/>
          <p:nvPr/>
        </p:nvPicPr>
        <p:blipFill>
          <a:blip r:embed="rId5">
            <a:alphaModFix/>
          </a:blip>
          <a:stretch>
            <a:fillRect/>
          </a:stretch>
        </p:blipFill>
        <p:spPr>
          <a:xfrm>
            <a:off x="7312675" y="2332225"/>
            <a:ext cx="4745626" cy="2896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215d0cc493d_0_58"/>
          <p:cNvSpPr txBox="1"/>
          <p:nvPr>
            <p:ph type="title"/>
          </p:nvPr>
        </p:nvSpPr>
        <p:spPr>
          <a:xfrm>
            <a:off x="1419829" y="0"/>
            <a:ext cx="9166800" cy="1527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s-ES"/>
              <a:t>Input &amp; Outputs</a:t>
            </a:r>
            <a:endParaRPr/>
          </a:p>
        </p:txBody>
      </p:sp>
      <p:pic>
        <p:nvPicPr>
          <p:cNvPr id="119" name="Google Shape;119;g215d0cc493d_0_58"/>
          <p:cNvPicPr preferRelativeResize="0"/>
          <p:nvPr/>
        </p:nvPicPr>
        <p:blipFill rotWithShape="1">
          <a:blip r:embed="rId3">
            <a:alphaModFix amt="21000"/>
          </a:blip>
          <a:srcRect b="27302" l="22362" r="66783" t="29489"/>
          <a:stretch/>
        </p:blipFill>
        <p:spPr>
          <a:xfrm>
            <a:off x="0" y="3040432"/>
            <a:ext cx="2552419" cy="3817568"/>
          </a:xfrm>
          <a:prstGeom prst="rect">
            <a:avLst/>
          </a:prstGeom>
          <a:noFill/>
          <a:ln>
            <a:noFill/>
          </a:ln>
        </p:spPr>
      </p:pic>
      <p:pic>
        <p:nvPicPr>
          <p:cNvPr id="120" name="Google Shape;120;g215d0cc493d_0_58"/>
          <p:cNvPicPr preferRelativeResize="0"/>
          <p:nvPr/>
        </p:nvPicPr>
        <p:blipFill rotWithShape="1">
          <a:blip r:embed="rId3">
            <a:alphaModFix amt="21000"/>
          </a:blip>
          <a:srcRect b="6624" l="4208" r="78471" t="64805"/>
          <a:stretch/>
        </p:blipFill>
        <p:spPr>
          <a:xfrm>
            <a:off x="8118369" y="0"/>
            <a:ext cx="4073631" cy="2524208"/>
          </a:xfrm>
          <a:prstGeom prst="rect">
            <a:avLst/>
          </a:prstGeom>
          <a:noFill/>
          <a:ln>
            <a:noFill/>
          </a:ln>
        </p:spPr>
      </p:pic>
      <p:pic>
        <p:nvPicPr>
          <p:cNvPr id="121" name="Google Shape;121;g215d0cc493d_0_58"/>
          <p:cNvPicPr preferRelativeResize="0"/>
          <p:nvPr/>
        </p:nvPicPr>
        <p:blipFill rotWithShape="1">
          <a:blip r:embed="rId4">
            <a:alphaModFix/>
          </a:blip>
          <a:srcRect b="0" l="0" r="0" t="0"/>
          <a:stretch/>
        </p:blipFill>
        <p:spPr>
          <a:xfrm>
            <a:off x="445671" y="203072"/>
            <a:ext cx="809691" cy="1010111"/>
          </a:xfrm>
          <a:prstGeom prst="rect">
            <a:avLst/>
          </a:prstGeom>
          <a:noFill/>
          <a:ln>
            <a:noFill/>
          </a:ln>
        </p:spPr>
      </p:pic>
      <p:sp>
        <p:nvSpPr>
          <p:cNvPr id="122" name="Google Shape;122;g215d0cc493d_0_58"/>
          <p:cNvSpPr txBox="1"/>
          <p:nvPr>
            <p:ph idx="1" type="body"/>
          </p:nvPr>
        </p:nvSpPr>
        <p:spPr>
          <a:xfrm>
            <a:off x="445675" y="1768375"/>
            <a:ext cx="10826700" cy="4900200"/>
          </a:xfrm>
          <a:prstGeom prst="rect">
            <a:avLst/>
          </a:prstGeom>
          <a:noFill/>
          <a:ln>
            <a:noFill/>
          </a:ln>
        </p:spPr>
        <p:txBody>
          <a:bodyPr anchorCtr="0" anchor="t" bIns="45700" lIns="91425" spcFirstLastPara="1" rIns="91425" wrap="square" tIns="45700">
            <a:noAutofit/>
          </a:bodyPr>
          <a:lstStyle/>
          <a:p>
            <a:pPr indent="-391795" lvl="0" marL="457200" rtl="0" algn="l">
              <a:lnSpc>
                <a:spcPct val="150000"/>
              </a:lnSpc>
              <a:spcBef>
                <a:spcPts val="1000"/>
              </a:spcBef>
              <a:spcAft>
                <a:spcPts val="0"/>
              </a:spcAft>
              <a:buSzPts val="2570"/>
              <a:buChar char="-"/>
            </a:pPr>
            <a:r>
              <a:rPr lang="es-ES" sz="2570"/>
              <a:t>Inputs and outputs are the files that are used as input and generated as output by processes in a workflow;</a:t>
            </a:r>
            <a:endParaRPr sz="2570"/>
          </a:p>
          <a:p>
            <a:pPr indent="-391795" lvl="0" marL="457200" rtl="0" algn="l">
              <a:lnSpc>
                <a:spcPct val="150000"/>
              </a:lnSpc>
              <a:spcBef>
                <a:spcPts val="0"/>
              </a:spcBef>
              <a:spcAft>
                <a:spcPts val="0"/>
              </a:spcAft>
              <a:buSzPts val="2570"/>
              <a:buChar char="-"/>
            </a:pPr>
            <a:r>
              <a:rPr lang="es-ES" sz="2570"/>
              <a:t>Nextflow supports a variety of input and output formats, including text, CSV, JSON, and binary formats;</a:t>
            </a:r>
            <a:endParaRPr sz="2570"/>
          </a:p>
          <a:p>
            <a:pPr indent="-391795" lvl="0" marL="457200" rtl="0" algn="l">
              <a:lnSpc>
                <a:spcPct val="150000"/>
              </a:lnSpc>
              <a:spcBef>
                <a:spcPts val="0"/>
              </a:spcBef>
              <a:spcAft>
                <a:spcPts val="0"/>
              </a:spcAft>
              <a:buSzPts val="2570"/>
              <a:buChar char="-"/>
            </a:pPr>
            <a:r>
              <a:rPr lang="es-ES" sz="2570"/>
              <a:t>Input and output files can be specified using file paths or wildcards, allowing for flexibility in file selection;</a:t>
            </a:r>
            <a:endParaRPr sz="2570"/>
          </a:p>
          <a:p>
            <a:pPr indent="-391795" lvl="0" marL="457200" rtl="0" algn="l">
              <a:lnSpc>
                <a:spcPct val="150000"/>
              </a:lnSpc>
              <a:spcBef>
                <a:spcPts val="0"/>
              </a:spcBef>
              <a:spcAft>
                <a:spcPts val="0"/>
              </a:spcAft>
              <a:buSzPts val="2570"/>
              <a:buChar char="-"/>
            </a:pPr>
            <a:r>
              <a:rPr lang="es-ES" sz="2570"/>
              <a:t>Nextflow also supports input and output files from remote sources, including URLs.</a:t>
            </a:r>
            <a:endParaRPr sz="2570"/>
          </a:p>
          <a:p>
            <a:pPr indent="0" lvl="0" marL="0" rtl="0" algn="l">
              <a:lnSpc>
                <a:spcPct val="150000"/>
              </a:lnSpc>
              <a:spcBef>
                <a:spcPts val="1000"/>
              </a:spcBef>
              <a:spcAft>
                <a:spcPts val="0"/>
              </a:spcAft>
              <a:buNone/>
            </a:pPr>
            <a:r>
              <a:t/>
            </a:r>
            <a:endParaRPr sz="257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g21664fb210b_1_44"/>
          <p:cNvSpPr txBox="1"/>
          <p:nvPr>
            <p:ph type="title"/>
          </p:nvPr>
        </p:nvSpPr>
        <p:spPr>
          <a:xfrm>
            <a:off x="1419829" y="0"/>
            <a:ext cx="9166800" cy="1527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s-ES"/>
              <a:t>Input &amp; Outputs</a:t>
            </a:r>
            <a:endParaRPr/>
          </a:p>
        </p:txBody>
      </p:sp>
      <p:pic>
        <p:nvPicPr>
          <p:cNvPr id="129" name="Google Shape;129;g21664fb210b_1_44"/>
          <p:cNvPicPr preferRelativeResize="0"/>
          <p:nvPr/>
        </p:nvPicPr>
        <p:blipFill rotWithShape="1">
          <a:blip r:embed="rId3">
            <a:alphaModFix amt="21000"/>
          </a:blip>
          <a:srcRect b="27299" l="22362" r="66782" t="29490"/>
          <a:stretch/>
        </p:blipFill>
        <p:spPr>
          <a:xfrm>
            <a:off x="0" y="3040432"/>
            <a:ext cx="2552419" cy="3817568"/>
          </a:xfrm>
          <a:prstGeom prst="rect">
            <a:avLst/>
          </a:prstGeom>
          <a:noFill/>
          <a:ln>
            <a:noFill/>
          </a:ln>
        </p:spPr>
      </p:pic>
      <p:pic>
        <p:nvPicPr>
          <p:cNvPr id="130" name="Google Shape;130;g21664fb210b_1_44"/>
          <p:cNvPicPr preferRelativeResize="0"/>
          <p:nvPr/>
        </p:nvPicPr>
        <p:blipFill rotWithShape="1">
          <a:blip r:embed="rId3">
            <a:alphaModFix amt="21000"/>
          </a:blip>
          <a:srcRect b="6625" l="4207" r="78471" t="64804"/>
          <a:stretch/>
        </p:blipFill>
        <p:spPr>
          <a:xfrm>
            <a:off x="8118369" y="0"/>
            <a:ext cx="4073631" cy="2524208"/>
          </a:xfrm>
          <a:prstGeom prst="rect">
            <a:avLst/>
          </a:prstGeom>
          <a:noFill/>
          <a:ln>
            <a:noFill/>
          </a:ln>
        </p:spPr>
      </p:pic>
      <p:pic>
        <p:nvPicPr>
          <p:cNvPr id="131" name="Google Shape;131;g21664fb210b_1_44"/>
          <p:cNvPicPr preferRelativeResize="0"/>
          <p:nvPr/>
        </p:nvPicPr>
        <p:blipFill rotWithShape="1">
          <a:blip r:embed="rId4">
            <a:alphaModFix/>
          </a:blip>
          <a:srcRect b="0" l="0" r="0" t="0"/>
          <a:stretch/>
        </p:blipFill>
        <p:spPr>
          <a:xfrm>
            <a:off x="445671" y="203072"/>
            <a:ext cx="809691" cy="1010111"/>
          </a:xfrm>
          <a:prstGeom prst="rect">
            <a:avLst/>
          </a:prstGeom>
          <a:noFill/>
          <a:ln>
            <a:noFill/>
          </a:ln>
        </p:spPr>
      </p:pic>
      <p:pic>
        <p:nvPicPr>
          <p:cNvPr id="132" name="Google Shape;132;g21664fb210b_1_44"/>
          <p:cNvPicPr preferRelativeResize="0"/>
          <p:nvPr/>
        </p:nvPicPr>
        <p:blipFill rotWithShape="1">
          <a:blip r:embed="rId5">
            <a:alphaModFix/>
          </a:blip>
          <a:srcRect b="10819" l="0" r="0" t="14408"/>
          <a:stretch/>
        </p:blipFill>
        <p:spPr>
          <a:xfrm>
            <a:off x="1137125" y="1891875"/>
            <a:ext cx="3480900" cy="3757425"/>
          </a:xfrm>
          <a:prstGeom prst="rect">
            <a:avLst/>
          </a:prstGeom>
          <a:noFill/>
          <a:ln>
            <a:noFill/>
          </a:ln>
        </p:spPr>
      </p:pic>
      <p:pic>
        <p:nvPicPr>
          <p:cNvPr id="133" name="Google Shape;133;g21664fb210b_1_44"/>
          <p:cNvPicPr preferRelativeResize="0"/>
          <p:nvPr/>
        </p:nvPicPr>
        <p:blipFill>
          <a:blip r:embed="rId6">
            <a:alphaModFix/>
          </a:blip>
          <a:stretch>
            <a:fillRect/>
          </a:stretch>
        </p:blipFill>
        <p:spPr>
          <a:xfrm>
            <a:off x="5046325" y="1996976"/>
            <a:ext cx="6306163" cy="3547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21664fb210b_1_58"/>
          <p:cNvSpPr txBox="1"/>
          <p:nvPr>
            <p:ph type="title"/>
          </p:nvPr>
        </p:nvSpPr>
        <p:spPr>
          <a:xfrm>
            <a:off x="1419829" y="0"/>
            <a:ext cx="9166800" cy="1527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es-ES"/>
              <a:t>Input types </a:t>
            </a:r>
            <a:endParaRPr/>
          </a:p>
        </p:txBody>
      </p:sp>
      <p:pic>
        <p:nvPicPr>
          <p:cNvPr id="140" name="Google Shape;140;g21664fb210b_1_58"/>
          <p:cNvPicPr preferRelativeResize="0"/>
          <p:nvPr/>
        </p:nvPicPr>
        <p:blipFill rotWithShape="1">
          <a:blip r:embed="rId3">
            <a:alphaModFix amt="21000"/>
          </a:blip>
          <a:srcRect b="27299" l="22362" r="66782" t="29490"/>
          <a:stretch/>
        </p:blipFill>
        <p:spPr>
          <a:xfrm>
            <a:off x="0" y="3040432"/>
            <a:ext cx="2552419" cy="3817568"/>
          </a:xfrm>
          <a:prstGeom prst="rect">
            <a:avLst/>
          </a:prstGeom>
          <a:noFill/>
          <a:ln>
            <a:noFill/>
          </a:ln>
        </p:spPr>
      </p:pic>
      <p:pic>
        <p:nvPicPr>
          <p:cNvPr id="141" name="Google Shape;141;g21664fb210b_1_58"/>
          <p:cNvPicPr preferRelativeResize="0"/>
          <p:nvPr/>
        </p:nvPicPr>
        <p:blipFill rotWithShape="1">
          <a:blip r:embed="rId3">
            <a:alphaModFix amt="21000"/>
          </a:blip>
          <a:srcRect b="6625" l="4207" r="78471" t="64804"/>
          <a:stretch/>
        </p:blipFill>
        <p:spPr>
          <a:xfrm>
            <a:off x="8118369" y="0"/>
            <a:ext cx="4073631" cy="2524208"/>
          </a:xfrm>
          <a:prstGeom prst="rect">
            <a:avLst/>
          </a:prstGeom>
          <a:noFill/>
          <a:ln>
            <a:noFill/>
          </a:ln>
        </p:spPr>
      </p:pic>
      <p:pic>
        <p:nvPicPr>
          <p:cNvPr id="142" name="Google Shape;142;g21664fb210b_1_58"/>
          <p:cNvPicPr preferRelativeResize="0"/>
          <p:nvPr/>
        </p:nvPicPr>
        <p:blipFill rotWithShape="1">
          <a:blip r:embed="rId4">
            <a:alphaModFix/>
          </a:blip>
          <a:srcRect b="0" l="0" r="0" t="0"/>
          <a:stretch/>
        </p:blipFill>
        <p:spPr>
          <a:xfrm>
            <a:off x="445671" y="203072"/>
            <a:ext cx="809691" cy="1010111"/>
          </a:xfrm>
          <a:prstGeom prst="rect">
            <a:avLst/>
          </a:prstGeom>
          <a:noFill/>
          <a:ln>
            <a:noFill/>
          </a:ln>
        </p:spPr>
      </p:pic>
      <p:sp>
        <p:nvSpPr>
          <p:cNvPr id="143" name="Google Shape;143;g21664fb210b_1_58"/>
          <p:cNvSpPr txBox="1"/>
          <p:nvPr>
            <p:ph idx="1" type="body"/>
          </p:nvPr>
        </p:nvSpPr>
        <p:spPr>
          <a:xfrm>
            <a:off x="445675" y="1768375"/>
            <a:ext cx="10826700" cy="4900200"/>
          </a:xfrm>
          <a:prstGeom prst="rect">
            <a:avLst/>
          </a:prstGeom>
          <a:noFill/>
          <a:ln>
            <a:noFill/>
          </a:ln>
        </p:spPr>
        <p:txBody>
          <a:bodyPr anchorCtr="0" anchor="t" bIns="45700" lIns="91425" spcFirstLastPara="1" rIns="91425" wrap="square" tIns="45700">
            <a:noAutofit/>
          </a:bodyPr>
          <a:lstStyle/>
          <a:p>
            <a:pPr indent="-391795" lvl="0" marL="457200" rtl="0" algn="l">
              <a:lnSpc>
                <a:spcPct val="150000"/>
              </a:lnSpc>
              <a:spcBef>
                <a:spcPts val="1000"/>
              </a:spcBef>
              <a:spcAft>
                <a:spcPts val="0"/>
              </a:spcAft>
              <a:buSzPts val="2570"/>
              <a:buChar char="-"/>
            </a:pPr>
            <a:r>
              <a:rPr b="1" lang="es-ES" sz="2570"/>
              <a:t>val </a:t>
            </a:r>
            <a:r>
              <a:rPr lang="es-ES" sz="2570"/>
              <a:t>accepts any data type;</a:t>
            </a:r>
            <a:endParaRPr sz="2570"/>
          </a:p>
          <a:p>
            <a:pPr indent="-391795" lvl="0" marL="457200" rtl="0" algn="l">
              <a:lnSpc>
                <a:spcPct val="150000"/>
              </a:lnSpc>
              <a:spcBef>
                <a:spcPts val="0"/>
              </a:spcBef>
              <a:spcAft>
                <a:spcPts val="0"/>
              </a:spcAft>
              <a:buSzPts val="2570"/>
              <a:buChar char="-"/>
            </a:pPr>
            <a:r>
              <a:rPr b="1" lang="es-ES" sz="2570"/>
              <a:t>path </a:t>
            </a:r>
            <a:r>
              <a:rPr lang="es-ES" sz="2570"/>
              <a:t>allows you to provide input files to the process execution context;</a:t>
            </a:r>
            <a:endParaRPr sz="2570"/>
          </a:p>
          <a:p>
            <a:pPr indent="-391795" lvl="0" marL="457200" rtl="0" algn="l">
              <a:lnSpc>
                <a:spcPct val="150000"/>
              </a:lnSpc>
              <a:spcBef>
                <a:spcPts val="0"/>
              </a:spcBef>
              <a:spcAft>
                <a:spcPts val="0"/>
              </a:spcAft>
              <a:buSzPts val="2570"/>
              <a:buChar char="-"/>
            </a:pPr>
            <a:r>
              <a:rPr b="1" lang="es-ES" sz="2570"/>
              <a:t>stdin</a:t>
            </a:r>
            <a:r>
              <a:rPr lang="es-ES" sz="2570"/>
              <a:t> forwards the input value to the process stdin special file;</a:t>
            </a:r>
            <a:endParaRPr sz="2570"/>
          </a:p>
          <a:p>
            <a:pPr indent="-391795" lvl="0" marL="457200" rtl="0" algn="l">
              <a:lnSpc>
                <a:spcPct val="150000"/>
              </a:lnSpc>
              <a:spcBef>
                <a:spcPts val="0"/>
              </a:spcBef>
              <a:spcAft>
                <a:spcPts val="0"/>
              </a:spcAft>
              <a:buSzPts val="2570"/>
              <a:buChar char="-"/>
            </a:pPr>
            <a:r>
              <a:rPr b="1" lang="es-ES" sz="2570"/>
              <a:t>each</a:t>
            </a:r>
            <a:r>
              <a:rPr lang="es-ES" sz="2570"/>
              <a:t> executes the process for each element in the input collection.</a:t>
            </a:r>
            <a:endParaRPr sz="2570"/>
          </a:p>
        </p:txBody>
      </p:sp>
    </p:spTree>
  </p:cSld>
  <p:clrMapOvr>
    <a:masterClrMapping/>
  </p:clrMapOvr>
</p:sld>
</file>

<file path=ppt/theme/theme1.xml><?xml version="1.0" encoding="utf-8"?>
<a:theme xmlns:a="http://schemas.openxmlformats.org/drawingml/2006/main" xmlns:r="http://schemas.openxmlformats.org/officeDocument/2006/relationships" name="Tema di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equentia">
  <a:themeElements>
    <a:clrScheme name="Sequentia">
      <a:dk1>
        <a:srgbClr val="0C0C0C"/>
      </a:dk1>
      <a:lt1>
        <a:srgbClr val="FFFFFF"/>
      </a:lt1>
      <a:dk2>
        <a:srgbClr val="BBC2CE"/>
      </a:dk2>
      <a:lt2>
        <a:srgbClr val="FFFFFF"/>
      </a:lt2>
      <a:accent1>
        <a:srgbClr val="6BAC94"/>
      </a:accent1>
      <a:accent2>
        <a:srgbClr val="75878E"/>
      </a:accent2>
      <a:accent3>
        <a:srgbClr val="D1D14E"/>
      </a:accent3>
      <a:accent4>
        <a:srgbClr val="B0B39C"/>
      </a:accent4>
      <a:accent5>
        <a:srgbClr val="677A94"/>
      </a:accent5>
      <a:accent6>
        <a:srgbClr val="69AA92"/>
      </a:accent6>
      <a:hlink>
        <a:srgbClr val="70B098"/>
      </a:hlink>
      <a:folHlink>
        <a:srgbClr val="6AAB9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